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5761" r:id="rId1"/>
  </p:sldMasterIdLst>
  <p:notesMasterIdLst>
    <p:notesMasterId r:id="rId46"/>
  </p:notesMasterIdLst>
  <p:sldIdLst>
    <p:sldId id="25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409" r:id="rId12"/>
    <p:sldId id="404" r:id="rId13"/>
    <p:sldId id="411" r:id="rId14"/>
    <p:sldId id="378" r:id="rId15"/>
    <p:sldId id="379" r:id="rId16"/>
    <p:sldId id="380" r:id="rId17"/>
    <p:sldId id="381" r:id="rId18"/>
    <p:sldId id="385" r:id="rId19"/>
    <p:sldId id="383" r:id="rId20"/>
    <p:sldId id="384" r:id="rId21"/>
    <p:sldId id="386" r:id="rId22"/>
    <p:sldId id="390" r:id="rId23"/>
    <p:sldId id="391" r:id="rId24"/>
    <p:sldId id="394" r:id="rId25"/>
    <p:sldId id="368" r:id="rId26"/>
    <p:sldId id="410" r:id="rId27"/>
    <p:sldId id="403" r:id="rId28"/>
    <p:sldId id="392" r:id="rId29"/>
    <p:sldId id="405" r:id="rId30"/>
    <p:sldId id="399" r:id="rId31"/>
    <p:sldId id="412" r:id="rId32"/>
    <p:sldId id="365" r:id="rId33"/>
    <p:sldId id="364" r:id="rId34"/>
    <p:sldId id="363" r:id="rId35"/>
    <p:sldId id="362" r:id="rId36"/>
    <p:sldId id="361" r:id="rId37"/>
    <p:sldId id="360" r:id="rId38"/>
    <p:sldId id="359" r:id="rId39"/>
    <p:sldId id="398" r:id="rId40"/>
    <p:sldId id="408" r:id="rId41"/>
    <p:sldId id="393" r:id="rId42"/>
    <p:sldId id="387" r:id="rId43"/>
    <p:sldId id="388" r:id="rId44"/>
    <p:sldId id="389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00FF"/>
    <a:srgbClr val="7B13F9"/>
    <a:srgbClr val="6600FF"/>
    <a:srgbClr val="FF99CC"/>
    <a:srgbClr val="F70936"/>
    <a:srgbClr val="6666FF"/>
    <a:srgbClr val="99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56" autoAdjust="0"/>
    <p:restoredTop sz="99855" autoAdjust="0"/>
  </p:normalViewPr>
  <p:slideViewPr>
    <p:cSldViewPr>
      <p:cViewPr varScale="1">
        <p:scale>
          <a:sx n="87" d="100"/>
          <a:sy n="87" d="100"/>
        </p:scale>
        <p:origin x="-141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odina\Desktop\&#1082;%20&#1073;&#1102;&#1076;&#1078;&#1077;&#1090;&#1091;\&#1076;&#1083;&#1103;%20&#1075;&#1088;&#1072;&#1078;&#1076;&#1072;&#1085;\&#1050;&#1085;&#1080;&#1075;&#1072;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odina\Documents\&#1050;&#1085;&#1080;&#1075;&#1072;20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odina\Documents\&#1050;&#1085;&#1080;&#1075;&#1072;1,20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odina\Desktop\&#1082;%20&#1073;&#1102;&#1076;&#1078;&#1077;&#1090;&#1091;\&#1076;&#1083;&#1103;%20&#1075;&#1088;&#1072;&#1078;&#1076;&#1072;&#1085;\&#1050;&#1085;&#1080;&#1075;&#1072;3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Всего доходов </c:v>
          </c:tx>
          <c:cat>
            <c:strRef>
              <c:f>Лист1!$B$8:$D$8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Лист1!$B$9:$D$9</c:f>
              <c:numCache>
                <c:formatCode>General</c:formatCode>
                <c:ptCount val="3"/>
                <c:pt idx="0">
                  <c:v>787862.2</c:v>
                </c:pt>
                <c:pt idx="1">
                  <c:v>813972</c:v>
                </c:pt>
                <c:pt idx="2">
                  <c:v>879629.8</c:v>
                </c:pt>
              </c:numCache>
            </c:numRef>
          </c:val>
        </c:ser>
        <c:ser>
          <c:idx val="1"/>
          <c:order val="1"/>
          <c:tx>
            <c:v>Налоговые и неналоговые доходы </c:v>
          </c:tx>
          <c:cat>
            <c:strRef>
              <c:f>Лист1!$B$8:$D$8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Лист1!$B$10:$D$10</c:f>
              <c:numCache>
                <c:formatCode>General</c:formatCode>
                <c:ptCount val="3"/>
                <c:pt idx="0">
                  <c:v>152403.5</c:v>
                </c:pt>
                <c:pt idx="1">
                  <c:v>145831.9</c:v>
                </c:pt>
                <c:pt idx="2">
                  <c:v>201636.6</c:v>
                </c:pt>
              </c:numCache>
            </c:numRef>
          </c:val>
        </c:ser>
        <c:ser>
          <c:idx val="2"/>
          <c:order val="2"/>
          <c:tx>
            <c:v>Удельный вес налоговых и неналоговых доходов % </c:v>
          </c:tx>
          <c:cat>
            <c:strRef>
              <c:f>Лист1!$B$8:$D$8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Лист1!$B$11:$D$11</c:f>
              <c:numCache>
                <c:formatCode>General</c:formatCode>
                <c:ptCount val="3"/>
                <c:pt idx="0">
                  <c:v>19.3</c:v>
                </c:pt>
                <c:pt idx="1">
                  <c:v>17.899999999999999</c:v>
                </c:pt>
                <c:pt idx="2">
                  <c:v>22.9</c:v>
                </c:pt>
              </c:numCache>
            </c:numRef>
          </c:val>
        </c:ser>
        <c:shape val="pyramid"/>
        <c:axId val="114736512"/>
        <c:axId val="115123328"/>
        <c:axId val="0"/>
      </c:bar3DChart>
      <c:catAx>
        <c:axId val="114736512"/>
        <c:scaling>
          <c:orientation val="minMax"/>
        </c:scaling>
        <c:axPos val="b"/>
        <c:tickLblPos val="nextTo"/>
        <c:crossAx val="115123328"/>
        <c:crosses val="autoZero"/>
        <c:auto val="1"/>
        <c:lblAlgn val="ctr"/>
        <c:lblOffset val="100"/>
      </c:catAx>
      <c:valAx>
        <c:axId val="115123328"/>
        <c:scaling>
          <c:orientation val="minMax"/>
        </c:scaling>
        <c:axPos val="l"/>
        <c:majorGridlines/>
        <c:numFmt formatCode="General" sourceLinked="1"/>
        <c:tickLblPos val="nextTo"/>
        <c:crossAx val="11473651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9121993547860541"/>
          <c:y val="3.7809012191233192E-2"/>
          <c:w val="0.70127436198134696"/>
          <c:h val="0.41614671997776054"/>
        </c:manualLayout>
      </c:layout>
      <c:bar3DChart>
        <c:barDir val="col"/>
        <c:grouping val="clustered"/>
        <c:ser>
          <c:idx val="0"/>
          <c:order val="0"/>
          <c:tx>
            <c:v>2019</c:v>
          </c:tx>
          <c:cat>
            <c:strRef>
              <c:f>Лист1!$B$11:$H$11</c:f>
              <c:strCache>
                <c:ptCount val="7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Акцизы</c:v>
                </c:pt>
                <c:pt idx="3">
                  <c:v>Государственная пошлина</c:v>
                </c:pt>
                <c:pt idx="4">
                  <c:v>Единый с/х налог</c:v>
                </c:pt>
                <c:pt idx="5">
                  <c:v>Транспортный налог</c:v>
                </c:pt>
                <c:pt idx="6">
                  <c:v>Прочие налоговые доходы</c:v>
                </c:pt>
              </c:strCache>
            </c:strRef>
          </c:cat>
          <c:val>
            <c:numRef>
              <c:f>Лист1!$B$12:$H$12</c:f>
              <c:numCache>
                <c:formatCode>General</c:formatCode>
                <c:ptCount val="7"/>
                <c:pt idx="0" formatCode="#,##0.00">
                  <c:v>93838.6</c:v>
                </c:pt>
                <c:pt idx="1">
                  <c:v>9039.1</c:v>
                </c:pt>
                <c:pt idx="2">
                  <c:v>21071.9</c:v>
                </c:pt>
                <c:pt idx="3">
                  <c:v>4622.3</c:v>
                </c:pt>
                <c:pt idx="4">
                  <c:v>8457.4</c:v>
                </c:pt>
                <c:pt idx="5">
                  <c:v>0</c:v>
                </c:pt>
                <c:pt idx="6">
                  <c:v>207</c:v>
                </c:pt>
              </c:numCache>
            </c:numRef>
          </c:val>
        </c:ser>
        <c:ser>
          <c:idx val="1"/>
          <c:order val="1"/>
          <c:tx>
            <c:v>2020</c:v>
          </c:tx>
          <c:cat>
            <c:strRef>
              <c:f>Лист1!$B$11:$H$11</c:f>
              <c:strCache>
                <c:ptCount val="7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Акцизы</c:v>
                </c:pt>
                <c:pt idx="3">
                  <c:v>Государственная пошлина</c:v>
                </c:pt>
                <c:pt idx="4">
                  <c:v>Единый с/х налог</c:v>
                </c:pt>
                <c:pt idx="5">
                  <c:v>Транспортный налог</c:v>
                </c:pt>
                <c:pt idx="6">
                  <c:v>Прочие налоговые доходы</c:v>
                </c:pt>
              </c:strCache>
            </c:strRef>
          </c:cat>
          <c:val>
            <c:numRef>
              <c:f>Лист1!$B$13:$H$13</c:f>
              <c:numCache>
                <c:formatCode>General</c:formatCode>
                <c:ptCount val="7"/>
                <c:pt idx="0">
                  <c:v>95062.3</c:v>
                </c:pt>
                <c:pt idx="1">
                  <c:v>7500.2</c:v>
                </c:pt>
                <c:pt idx="2">
                  <c:v>19432.2</c:v>
                </c:pt>
                <c:pt idx="3">
                  <c:v>5104.7</c:v>
                </c:pt>
                <c:pt idx="4">
                  <c:v>8689.5</c:v>
                </c:pt>
                <c:pt idx="5">
                  <c:v>0</c:v>
                </c:pt>
                <c:pt idx="6">
                  <c:v>424.9</c:v>
                </c:pt>
              </c:numCache>
            </c:numRef>
          </c:val>
        </c:ser>
        <c:ser>
          <c:idx val="2"/>
          <c:order val="2"/>
          <c:tx>
            <c:v>2021</c:v>
          </c:tx>
          <c:cat>
            <c:strRef>
              <c:f>Лист1!$B$11:$H$11</c:f>
              <c:strCache>
                <c:ptCount val="7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Акцизы</c:v>
                </c:pt>
                <c:pt idx="3">
                  <c:v>Государственная пошлина</c:v>
                </c:pt>
                <c:pt idx="4">
                  <c:v>Единый с/х налог</c:v>
                </c:pt>
                <c:pt idx="5">
                  <c:v>Транспортный налог</c:v>
                </c:pt>
                <c:pt idx="6">
                  <c:v>Прочие налоговые доходы</c:v>
                </c:pt>
              </c:strCache>
            </c:strRef>
          </c:cat>
          <c:val>
            <c:numRef>
              <c:f>Лист1!$B$14:$H$14</c:f>
              <c:numCache>
                <c:formatCode>General</c:formatCode>
                <c:ptCount val="7"/>
                <c:pt idx="0">
                  <c:v>102447.5</c:v>
                </c:pt>
                <c:pt idx="1">
                  <c:v>2056.5</c:v>
                </c:pt>
                <c:pt idx="2">
                  <c:v>22650.5</c:v>
                </c:pt>
                <c:pt idx="3">
                  <c:v>5324.3</c:v>
                </c:pt>
                <c:pt idx="4">
                  <c:v>15494.5</c:v>
                </c:pt>
                <c:pt idx="5">
                  <c:v>35516.400000000001</c:v>
                </c:pt>
                <c:pt idx="6">
                  <c:v>3700.7</c:v>
                </c:pt>
              </c:numCache>
            </c:numRef>
          </c:val>
        </c:ser>
        <c:shape val="box"/>
        <c:axId val="116251648"/>
        <c:axId val="116257536"/>
        <c:axId val="0"/>
      </c:bar3DChart>
      <c:catAx>
        <c:axId val="116251648"/>
        <c:scaling>
          <c:orientation val="minMax"/>
        </c:scaling>
        <c:axPos val="b"/>
        <c:tickLblPos val="nextTo"/>
        <c:crossAx val="116257536"/>
        <c:crosses val="autoZero"/>
        <c:auto val="1"/>
        <c:lblAlgn val="ctr"/>
        <c:lblOffset val="100"/>
      </c:catAx>
      <c:valAx>
        <c:axId val="116257536"/>
        <c:scaling>
          <c:orientation val="minMax"/>
        </c:scaling>
        <c:axPos val="l"/>
        <c:majorGridlines/>
        <c:numFmt formatCode="#,##0.00" sourceLinked="1"/>
        <c:tickLblPos val="nextTo"/>
        <c:crossAx val="1162516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v>2019</c:v>
          </c:tx>
          <c:cat>
            <c:strRef>
              <c:f>'[Книга1,2020.xlsx]Лист1'!$B$8:$G$8</c:f>
              <c:strCache>
                <c:ptCount val="6"/>
                <c:pt idx="0">
                  <c:v>Доходы от сдачи в аренду земли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активов</c:v>
                </c:pt>
                <c:pt idx="3">
                  <c:v>Доходы от сдачи в аренду мун. имущества</c:v>
                </c:pt>
                <c:pt idx="4">
                  <c:v>Прочие доходы</c:v>
                </c:pt>
                <c:pt idx="5">
                  <c:v>Штрафы</c:v>
                </c:pt>
              </c:strCache>
            </c:strRef>
          </c:cat>
          <c:val>
            <c:numRef>
              <c:f>'[Книга1,2020.xlsx]Лист1'!$B$9:$G$9</c:f>
              <c:numCache>
                <c:formatCode>General</c:formatCode>
                <c:ptCount val="6"/>
                <c:pt idx="0">
                  <c:v>5414.7</c:v>
                </c:pt>
                <c:pt idx="1">
                  <c:v>207.1</c:v>
                </c:pt>
                <c:pt idx="2">
                  <c:v>5800.9</c:v>
                </c:pt>
                <c:pt idx="3">
                  <c:v>605.4</c:v>
                </c:pt>
                <c:pt idx="4">
                  <c:v>522.29999999999995</c:v>
                </c:pt>
                <c:pt idx="5">
                  <c:v>2616.4</c:v>
                </c:pt>
              </c:numCache>
            </c:numRef>
          </c:val>
        </c:ser>
        <c:ser>
          <c:idx val="1"/>
          <c:order val="1"/>
          <c:tx>
            <c:v>2020</c:v>
          </c:tx>
          <c:cat>
            <c:strRef>
              <c:f>'[Книга1,2020.xlsx]Лист1'!$B$8:$G$8</c:f>
              <c:strCache>
                <c:ptCount val="6"/>
                <c:pt idx="0">
                  <c:v>Доходы от сдачи в аренду земли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активов</c:v>
                </c:pt>
                <c:pt idx="3">
                  <c:v>Доходы от сдачи в аренду мун. имущества</c:v>
                </c:pt>
                <c:pt idx="4">
                  <c:v>Прочие доходы</c:v>
                </c:pt>
                <c:pt idx="5">
                  <c:v>Штрафы</c:v>
                </c:pt>
              </c:strCache>
            </c:strRef>
          </c:cat>
          <c:val>
            <c:numRef>
              <c:f>'[Книга1,2020.xlsx]Лист1'!$B$10:$G$10</c:f>
              <c:numCache>
                <c:formatCode>General</c:formatCode>
                <c:ptCount val="6"/>
                <c:pt idx="0">
                  <c:v>5224.4000000000005</c:v>
                </c:pt>
                <c:pt idx="1">
                  <c:v>152.19999999999999</c:v>
                </c:pt>
                <c:pt idx="2">
                  <c:v>1909</c:v>
                </c:pt>
                <c:pt idx="3">
                  <c:v>581.6</c:v>
                </c:pt>
                <c:pt idx="4">
                  <c:v>369.7</c:v>
                </c:pt>
                <c:pt idx="5">
                  <c:v>1381.2</c:v>
                </c:pt>
              </c:numCache>
            </c:numRef>
          </c:val>
        </c:ser>
        <c:ser>
          <c:idx val="2"/>
          <c:order val="2"/>
          <c:tx>
            <c:v>2021</c:v>
          </c:tx>
          <c:cat>
            <c:strRef>
              <c:f>'[Книга1,2020.xlsx]Лист1'!$B$8:$G$8</c:f>
              <c:strCache>
                <c:ptCount val="6"/>
                <c:pt idx="0">
                  <c:v>Доходы от сдачи в аренду земли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активов</c:v>
                </c:pt>
                <c:pt idx="3">
                  <c:v>Доходы от сдачи в аренду мун. имущества</c:v>
                </c:pt>
                <c:pt idx="4">
                  <c:v>Прочие доходы</c:v>
                </c:pt>
                <c:pt idx="5">
                  <c:v>Штрафы</c:v>
                </c:pt>
              </c:strCache>
            </c:strRef>
          </c:cat>
          <c:val>
            <c:numRef>
              <c:f>'[Книга1,2020.xlsx]Лист1'!$B$11:$G$11</c:f>
              <c:numCache>
                <c:formatCode>General</c:formatCode>
                <c:ptCount val="6"/>
                <c:pt idx="0">
                  <c:v>10890.2</c:v>
                </c:pt>
                <c:pt idx="1">
                  <c:v>215.9</c:v>
                </c:pt>
                <c:pt idx="2">
                  <c:v>586.9</c:v>
                </c:pt>
                <c:pt idx="3">
                  <c:v>499.1</c:v>
                </c:pt>
                <c:pt idx="4">
                  <c:v>160.69999999999999</c:v>
                </c:pt>
                <c:pt idx="5">
                  <c:v>1788.4</c:v>
                </c:pt>
              </c:numCache>
            </c:numRef>
          </c:val>
        </c:ser>
        <c:shape val="cylinder"/>
        <c:axId val="114588288"/>
        <c:axId val="114594176"/>
        <c:axId val="0"/>
      </c:bar3DChart>
      <c:catAx>
        <c:axId val="114588288"/>
        <c:scaling>
          <c:orientation val="minMax"/>
        </c:scaling>
        <c:axPos val="b"/>
        <c:tickLblPos val="nextTo"/>
        <c:crossAx val="114594176"/>
        <c:crosses val="autoZero"/>
        <c:auto val="1"/>
        <c:lblAlgn val="ctr"/>
        <c:lblOffset val="100"/>
      </c:catAx>
      <c:valAx>
        <c:axId val="114594176"/>
        <c:scaling>
          <c:orientation val="minMax"/>
        </c:scaling>
        <c:axPos val="l"/>
        <c:majorGridlines/>
        <c:numFmt formatCode="General" sourceLinked="1"/>
        <c:tickLblPos val="nextTo"/>
        <c:crossAx val="11458828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Лист1!$A$1:$A$10</c:f>
              <c:strCache>
                <c:ptCount val="10"/>
                <c:pt idx="0">
                  <c:v>Общегосударственные вопросы </c:v>
                </c:pt>
                <c:pt idx="1">
                  <c:v>Национальная безопасность и правоохранительная деятельность </c:v>
                </c:pt>
                <c:pt idx="2">
                  <c:v>Национальная экономика </c:v>
                </c:pt>
                <c:pt idx="3">
                  <c:v>Образование </c:v>
                </c:pt>
                <c:pt idx="4">
                  <c:v>Культура и  кинематография  </c:v>
                </c:pt>
                <c:pt idx="5">
                  <c:v>Социальная политика  </c:v>
                </c:pt>
                <c:pt idx="6">
                  <c:v>Физическая культура и спорт </c:v>
                </c:pt>
                <c:pt idx="7">
                  <c:v>Средства массовой информации </c:v>
                </c:pt>
                <c:pt idx="8">
                  <c:v>Обслуживание государственного и муниципального долга </c:v>
                </c:pt>
                <c:pt idx="9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Лист1!$B$1:$B$10</c:f>
              <c:numCache>
                <c:formatCode>General</c:formatCode>
                <c:ptCount val="10"/>
                <c:pt idx="0">
                  <c:v>102786.2</c:v>
                </c:pt>
                <c:pt idx="1">
                  <c:v>1827.4</c:v>
                </c:pt>
                <c:pt idx="2">
                  <c:v>65973.8</c:v>
                </c:pt>
                <c:pt idx="3">
                  <c:v>604303.19999999751</c:v>
                </c:pt>
                <c:pt idx="4">
                  <c:v>52346.1</c:v>
                </c:pt>
                <c:pt idx="5">
                  <c:v>14655.3</c:v>
                </c:pt>
                <c:pt idx="6">
                  <c:v>19304.7</c:v>
                </c:pt>
                <c:pt idx="7">
                  <c:v>865.7</c:v>
                </c:pt>
                <c:pt idx="8">
                  <c:v>14.9</c:v>
                </c:pt>
                <c:pt idx="9">
                  <c:v>3078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066829-1D7F-43AE-A131-2B5FC6B32264}" type="datetimeFigureOut">
              <a:rPr lang="ru-RU"/>
              <a:pPr>
                <a:defRPr/>
              </a:pPr>
              <a:t>29.06.2022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0320A4-ECE9-4F7F-9278-8405B762A8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267BE0-748A-4D24-A129-1247A1CC7A54}" type="slidenum">
              <a:rPr lang="ru-RU" altLang="ru-RU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87B39-B833-4932-8081-D8C87740D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0323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F0FC3-6E8F-459A-9A48-75E0C1B42E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623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D6A47-0B86-492F-A282-EFEC89746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9986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10740-1583-4A3A-9A55-3944F6927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3354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CC9C9-654D-40B3-8013-029E07D920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0461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9CC7-069B-4B9A-A53D-011C142717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6634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196D-8861-40AF-BA37-10B44751E2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2717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5646-5B70-4B12-9BAC-C24A754A52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1909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9EFF-97F6-4519-BFED-22DCE370D9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5946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CD7F63D-66BE-4C90-9ABA-B027FDB00E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048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ED7-2B2F-4A68-B6B9-90864441B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6939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741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B3BB"/>
                </a:solidFill>
              </a:defRPr>
            </a:lvl1pPr>
          </a:lstStyle>
          <a:p>
            <a:fld id="{CCED3562-BFB5-480F-AF56-65BC702CC0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2" r:id="rId1"/>
    <p:sldLayoutId id="2147486434" r:id="rId2"/>
    <p:sldLayoutId id="2147486443" r:id="rId3"/>
    <p:sldLayoutId id="2147486435" r:id="rId4"/>
    <p:sldLayoutId id="2147486436" r:id="rId5"/>
    <p:sldLayoutId id="2147486437" r:id="rId6"/>
    <p:sldLayoutId id="2147486438" r:id="rId7"/>
    <p:sldLayoutId id="2147486444" r:id="rId8"/>
    <p:sldLayoutId id="2147486439" r:id="rId9"/>
    <p:sldLayoutId id="2147486440" r:id="rId10"/>
    <p:sldLayoutId id="21474864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37" y="424227"/>
            <a:ext cx="1419225" cy="1859980"/>
          </a:xfrm>
          <a:prstGeom prst="rect">
            <a:avLst/>
          </a:prstGeom>
        </p:spPr>
      </p:pic>
      <p:pic>
        <p:nvPicPr>
          <p:cNvPr id="2150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0" y="2714619"/>
            <a:ext cx="9191625" cy="413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39975" y="2708275"/>
            <a:ext cx="3887788" cy="2862263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i="1" dirty="0" smtClean="0">
                <a:solidFill>
                  <a:schemeClr val="tx1"/>
                </a:solidFill>
              </a:rPr>
              <a:t>  </a:t>
            </a:r>
            <a:br>
              <a:rPr lang="ru-RU" altLang="ru-RU" sz="2400" i="1" dirty="0" smtClean="0">
                <a:solidFill>
                  <a:schemeClr val="tx1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endParaRPr lang="ru-RU" altLang="ru-RU" sz="24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769583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Отчет об исполнении бюджета для граждан Ершовского муниципального района Саратовской области за 2021 год </a:t>
            </a:r>
          </a:p>
          <a:p>
            <a:pPr algn="ctr">
              <a:defRPr/>
            </a:pPr>
            <a:endParaRPr lang="ru-RU" sz="3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42844" y="142852"/>
            <a:ext cx="8858312" cy="737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i="1" u="sng" dirty="0" smtClean="0">
                <a:latin typeface="Times New Roman" pitchFamily="18" charset="0"/>
                <a:cs typeface="Times New Roman" pitchFamily="18" charset="0"/>
              </a:rPr>
              <a:t>Управление имуществом и земельными ресурсами</a:t>
            </a: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Общая площадь сельскохозяйственных угодий составляет 399,6 тыс. га. По состоянию на 01.01.2022 г. заключено и действует 1016 договоров аренды муниципального имущества на сумму 11 954,2тыс. руб. из них: по имуществу  6 договоров, на сумму 657,5 тыс. руб., по земельным участкам 1010 договоров, на сумму 11 296,7 тыс. руб.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 использования и продажи муниципального имущества, включая земельные ресурсы, в консолидированный бюджет муниципального района поступило 20 417,8тыс. руб.  из них:  более  67 % от сдачи в аренду земельных участков.</a:t>
            </a:r>
            <a:r>
              <a:rPr lang="ru-RU" sz="1100" dirty="0" smtClean="0"/>
              <a:t> </a:t>
            </a:r>
          </a:p>
          <a:p>
            <a:pPr algn="ctr"/>
            <a:r>
              <a:rPr lang="ru-RU" sz="1100" b="1" i="1" u="sng" dirty="0" smtClean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Индекс промышленного производства по полному кругу организаций  составил – 434,8%(на 01.01.2021г. –90,0%).Объем отгруженной товарной продукции и оказанных услуг в целом по промышленности района   составил порядка 4,5млрд руб., (к уровню 01.01.2020 г.– 321%.). Положительно сработали: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Орловгайская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солнечная электростанция, карьеры и предприятия энергетики.</a:t>
            </a:r>
          </a:p>
          <a:p>
            <a:pPr algn="ctr"/>
            <a:r>
              <a:rPr lang="ru-RU" sz="1100" b="1" i="1" u="sng" dirty="0" smtClean="0">
                <a:latin typeface="Times New Roman" pitchFamily="18" charset="0"/>
                <a:cs typeface="Times New Roman" pitchFamily="18" charset="0"/>
              </a:rPr>
              <a:t>Потребительский рынок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сегодняшний день потребительский рынок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муниципального района представлен 245 (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двумястами сорока пятью)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объектами  розничной торговли и 24 (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двадцатью 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четырмя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объектами  общественного питания.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Оборот розничной торговли составил 2,9 млрд. руб. или 107,7% к уровню прошлого года (2, 5 млрд. руб. – 2020г.), оборот общественного питания составил 101,0млн руб. или113,9% к уровню прошлого года.</a:t>
            </a:r>
          </a:p>
          <a:p>
            <a:pPr algn="ctr"/>
            <a:r>
              <a:rPr lang="ru-RU" sz="1100" b="1" i="1" u="sng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муниципального района осуществляют свою деятельность 10 организаций коммунального комплекса и 4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ресурсоснабжающих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организаций, расположено 253  многоквартирных домов (в городе – 234 дома, в сельской местности – 19 домов).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Подготовка жилфонда,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теплоисточников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и объектов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соцсферы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проверялась районной комиссией по проверке готовности объектов теплоснабжения и потребителей к отопительному периоду 2021-2022 годов на территории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МР согласно программе по проведению проверки готовности теплоснабжающих организаций, потребителей тепловой энергии.    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Паспорт готовности жилого фонда района получен в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жилинспекции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области 20 сентября 2021 года.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Паспорт готовности района к предстоящему отопительному сезону получен  6 октября 2021 года.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территории ЕМР на сегодняшний день внесено в автоматизированную информационную систему «Реформа ЖКХ» 45 (35 город + 10 село), признанных аварийными и подлежащими сносу в связи с физическим износом,  МКД. В этих домах 431 жилое помещение, общей площадью 19574, 8 кв. м, в которых проживает 610 человек. В области принимается Региональная программа по переселению из аварийного жилого фонда.  Предстоит большая работа.</a:t>
            </a:r>
            <a:endParaRPr lang="ru-RU" sz="11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i="1" u="sng" dirty="0" smtClean="0">
                <a:latin typeface="Times New Roman" pitchFamily="18" charset="0"/>
                <a:cs typeface="Times New Roman" pitchFamily="18" charset="0"/>
              </a:rPr>
              <a:t>Водоснабжение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целях обеспечения населения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района питьевой водой задействованы следующие объекты: водозаборы – 28 шт., артезианские скважины – 12 шт., резервуары – 2 шт., распределительный водопровод – 214,2 км.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Для вхождения в Федеральную программу «Чистая вода» и реализации в 2023 г. проводятся работы по изготовлению  ПСД в МО г. Ершов для п. Прудовой, Декабристского МО,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Марьевского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МО (с.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Марьевка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endParaRPr lang="ru-RU" sz="11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53"/>
            <a:ext cx="67151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5110" y="0"/>
            <a:ext cx="32737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u="sng" dirty="0" smtClean="0">
                <a:latin typeface="Times New Roman" pitchFamily="18" charset="0"/>
                <a:cs typeface="Times New Roman" pitchFamily="18" charset="0"/>
              </a:rPr>
              <a:t>Агропромышленный комплекс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аграрном секторе экономики стабильно функционируют 10 сельхозпредприятий различных форм собственности, 52 крестьянских фермерских хозяйств, включая индивидуальных предпринимателей, более 6,3 тысяч личных подсобных хозяйств, 1 подсобное хозяйство.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прошедший год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сельхозтоваропроизводителями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всех форм собственности произведено продукции сельского хозяйства на сумму 4,7 млрд. руб. или  66,2 % к  уровню прошлого года (7,1 млрд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руб.).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Валовой сбор зерновых и зернобобовых культур составил  137107 тонн, при средней урожайности 12,5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71448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животноводству в хозяйствах нашего района (содержится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12,5 тыс. голов крупного рогатого скота, в том числе 6,6 тыс. голов коров,  2,3 тыс. голов свиней,  18,5 тыс. голов овец, 29,6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голов птицы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Хозяйствами произведено 26,1 тыс. тонн молока (101,8% к уровню 2020 года),  3,6 тыс. тонн мяса (101,6% к уровню прошлого года), яиц  6,2  млн. штук (100,2% к уровню прошлого года).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2021 год на счета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сельхозтоваропроизводителей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перечислено более 28,0 млн. руб.  государственной поддержки.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786059"/>
            <a:ext cx="89296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заработная плата работников сельского хозяйства составила 36 951 руб.  или 124 % к  уровню прошлого года  (29757 руб. – 2020 г.).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Налоговая отдача составила 463 руб./га (120% к 2020 г.) 670 руб./га (область)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357562"/>
            <a:ext cx="8429652" cy="175432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муниципальном районе наличие потенциально орошаемых земель составляет 20,8 тыс. га  на 01.01.2022 г. Общая площадь орошаемого клина  - 6,1 га, что составляет 29% от возможностей.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На территории района активно занимается орошением ООО «МТС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Ершовская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»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генеральный директор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Бесшапошников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Александр Григорьевич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, завершено строительство участка орошения на площади  1246 га с установкой 14 дождевальных машин и насосной станции, объем инвестиций 280 млн. руб., дополнительно  создано 6 рабочих мест;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ИП глава КФХ Ким Денис Алексеевич, на участке орошения на площади 150 га  установлена  система  капельного орошения для  полива  овощных культур,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объем инвестиций более 10 млн. руб.дополнительно  создано 2 рабочих места;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-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ИП глава КФХ Ким Андрей Карлович, на участке орошения на площади 30 га  установлена  система  капельного орошения для  полива  овощных культур,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объем инвестиций более 3 млн. руб.дополнительно  создано 2 рабочих места.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428860" y="5357826"/>
            <a:ext cx="67151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Насосными станциями ФГБУ «Управление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Саратовмелиоводхоз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» на весенний и  осенний период подача воды осуществлялась в водоёмы Декабристского,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Миусского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Марьевского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Новорепинского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, Новосельского,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Новокраснянского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муниципальных образований и МО г. Ершов  в  1 водохранилище и 9 прудов.	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Объем подачи воды составил 6,1млн м</a:t>
            </a: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, на сумму 23,5 млн. руб. Данные средства были выделены из резервного фонда Саратовской области.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sarvodhos.ru/assets/galleries/49/original/izobrazhenie-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95" b="16493"/>
          <a:stretch/>
        </p:blipFill>
        <p:spPr bwMode="auto">
          <a:xfrm>
            <a:off x="0" y="5143512"/>
            <a:ext cx="2428859" cy="17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85720" y="0"/>
            <a:ext cx="8643998" cy="66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lang="ru-RU" sz="11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lang="ru-RU" sz="11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lang="ru-RU" sz="11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lang="ru-RU" sz="11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lang="ru-RU" sz="11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lang="ru-RU" sz="11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lang="ru-RU" sz="11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lang="ru-RU" sz="11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Инвестиции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числе приоритетных задач  АПК остается завершение и запуск новых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инвестпроектов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Общий объем инвестиций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сельхозтоваропроизводителей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 в основной капитал, с учетом областных организаций  составил около 1,0 млрд. руб. или 103,1% к уровню 2020 года. Приобретено высокотехнологичной техники 60 единиц (33 трактора,  27 комбайнов).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«ННК-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Саратовнефтегаздобыча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в декабре 2016 года введен в эксплуатацию завод и газ сдается в ГТС «Газпром». В настоящее время продолжается  реализация проекта  «Обустройство скважины №5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Ковеленского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месторождения», </a:t>
            </a:r>
          </a:p>
          <a:p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ООО «ННК-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Саратовнефтегаздобыча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в декабре 2016 года введен в эксплуатацию завод и газ сдается в ГТС «Газпром». В прошедшем году реализация проекта продолжилась, проводились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сейсмо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разведочные работы на территории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Миусского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МО на поиск новых месторождений. Велась работа по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пробуриванию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и обустройству скважины №7. В настоящее время продолжается  реализация проекта «Обустройство скважины №7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Ковеленского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месторождения»;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ООО «МТС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Ершовская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продолжается реализация проекта, на базе бывшего ремзавода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Кировец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организован капитальный ремонт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энергонасыщенных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тракторов и комбайнов. Объем инвестиций составит 90 млн. руб., создано более 50 рабочих мест;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- ИП глава КФХ  Акопов Тельман Борисович, продолжается реализация проекта, проведены работы по реконструкции помещений, рассматривается приобретение 120 голов крупного рогатого скота мясного направления. Объем инвестиций составит 15,0  млн. руб.,   создано 4 рабочих места;	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АО «Декабрист», генеральный директор Ребров Александр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Анатольевич,продолжается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реализация проекта, по приобретению КРС мясной направленности. Объем инвестиций составит более 3,0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руб., будет создано 2 рабочих места.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Однако инвестиции требуются и в других направлениях: животноводство, закладка садов, рыбоводство, строительство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логистического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центра с переработкой и хранением овощей, строительство маслоэкстракционного завода и  многое другое.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прошедшем году 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завершены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инвестиционные проекты: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86116" y="500042"/>
            <a:ext cx="55721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ИП глава КФХ Ким Денис Алексеевич, на участке орошения на площади 150 га  установлена  система  капельного орошения для  полива  овощных культур, объем инвестиций более 10 млн. руб.дополнительно  создано 2 рабочих места;</a:t>
            </a:r>
          </a:p>
          <a:p>
            <a:pPr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ИП глава КФХ Ким Андрей Карлович, на участке орошения на площади 30 га  установлена  система  капельного орошения для  полива  овощных культур, объем инвестиций более 3 млн. руб.дополнительно  создано 2 рабочих места.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Засухин Н.В\АКТИВ\СЛ 11. КИМ и овощи\IMG_21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183816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Засухин Н.В\АКТИВ\СЛ 11. КИМ и овощи\IMG_21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1818403" cy="112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Засухин Н.В\АКТИВ\СЛ. 12 ООО Трансгрупп\изображение_viber_2020-08-12_12-38-3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39239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Засухин Н.В\АКТИВ\СЛ. 13  Гололвачев В.В\IMG-773e34a85a3e20d04448a30a8c167d15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643182"/>
            <a:ext cx="36724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64305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ИП глава КФХ  Головачев Владимир Валерьевич завершил строительство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мехмастерской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четырех складов. Установлены автомобильные весы, уложено асфальтовое покрытие полов в складах. Объем инвестиций составил более  50,0 млн. руб.,  создано 5 рабочих мест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860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ООО «Транс Групп», руководитель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Колыга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Павел Николаевич, завершено строительство элеваторного хозяйства с погрузкой на вагон мощностью до 1000 тонн зерна в сутки. Установлены автомобильные и железнодорожные весы, смонтирована погрузочная точка,  построено  административное  здание, закуплено и установлено оборудование для лаборатории по определению качества зерна, завершено строительство второго склада на 7,5 тыс. тонн,  объем единовременного  хранения составляет 15,0 тыс. тонн. Объем инвестиций составил 63,0 млн. руб., создано 8 рабочих мест;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1387" cy="43204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  <a:cs typeface="Tahoma" pitchFamily="34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Объект 3"/>
          <p:cNvSpPr txBox="1">
            <a:spLocks noGrp="1"/>
          </p:cNvSpPr>
          <p:nvPr>
            <p:ph idx="1"/>
          </p:nvPr>
        </p:nvSpPr>
        <p:spPr>
          <a:xfrm>
            <a:off x="88482" y="769403"/>
            <a:ext cx="3187374" cy="3754874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6512" indent="0"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лиц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акцизов на автомобильный и прямогонный бензин, дизельное топливо, моторные масла для дизельных и (или) карбюраторных (инжекторных) двигателей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совокупный доход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пошлина по делам, рассматриваемым в судах общей юрисдикции, мировыми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судьями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8577" y="769403"/>
            <a:ext cx="3316830" cy="45858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использование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получателями средств бюджетов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8780" y="771509"/>
            <a:ext cx="2156319" cy="3693319"/>
          </a:xfrm>
          <a:prstGeom prst="rect">
            <a:avLst/>
          </a:prstGeom>
          <a:solidFill>
            <a:schemeClr val="accent3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3">
                <a:shade val="30000"/>
                <a:satMod val="2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="" xmlns:p14="http://schemas.microsoft.com/office/powerpoint/2010/main" val="18870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Объем и структура налоговых и неналоговых доходов в динамике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35957" y="1747168"/>
            <a:ext cx="109716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42844" y="2643182"/>
          <a:ext cx="850112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2" y="857233"/>
          <a:ext cx="8215372" cy="1643074"/>
        </p:xfrm>
        <a:graphic>
          <a:graphicData uri="http://schemas.openxmlformats.org/drawingml/2006/table">
            <a:tbl>
              <a:tblPr/>
              <a:tblGrid>
                <a:gridCol w="2053843"/>
                <a:gridCol w="2053843"/>
                <a:gridCol w="2053843"/>
                <a:gridCol w="2053843"/>
              </a:tblGrid>
              <a:tr h="275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2862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787862,2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813972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879629,8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5406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152403,5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145831,9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201636,6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5406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 налоговых и неналоговых доходов %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304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8928992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Исполнение доходной части бюджета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71407" y="500041"/>
          <a:ext cx="8929749" cy="6291695"/>
        </p:xfrm>
        <a:graphic>
          <a:graphicData uri="http://schemas.openxmlformats.org/drawingml/2006/table">
            <a:tbl>
              <a:tblPr/>
              <a:tblGrid>
                <a:gridCol w="4000528"/>
                <a:gridCol w="1179537"/>
                <a:gridCol w="1535105"/>
                <a:gridCol w="1182786"/>
                <a:gridCol w="1031793"/>
              </a:tblGrid>
              <a:tr h="198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508" marR="2508" marT="25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Уточненные бюджетные назначения</a:t>
                      </a:r>
                    </a:p>
                  </a:txBody>
                  <a:tcPr marL="2508" marR="2508" marT="25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Кассовое исполнение за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%исполнения</a:t>
                      </a: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136213,8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186963,5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187190,4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100,1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НДФЛ </a:t>
                      </a: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95062,3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102444,3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102447,5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,0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Акцизы по подакцизным товарам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19432,2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22650,3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22650,5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ЕНВД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7500,2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2056,2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2056,5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ЕСХН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8689,5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15494,5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15494,5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 за патент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424,9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3548,3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3700,7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104,3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Госпошлина 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5104,7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5324,1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5324,3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,2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Транспортный налог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35445,8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35516,4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9618,1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51287,3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14446,2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40,2 </a:t>
                      </a: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Проценты, полученные от предоставления бюджетных кредитов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1,3 </a:t>
                      </a: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Аренда земельных участков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5805,9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11388,8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11389,3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Аренда муниципального имущества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306,1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305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305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Прибыль МУПов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 за загрязнение окружающей среды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152,3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215,8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215,9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Продажа муниципального имущества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59,8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58,8 </a:t>
                      </a: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58,9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101,6</a:t>
                      </a: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доходы от использования имущества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372,2</a:t>
                      </a: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101,4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101,4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Продажа земельных участков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37429,1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586,9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Штрафы 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1381,2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1788,0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1788,4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145831,9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238250,8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201636,6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91,2</a:t>
                      </a: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Безвозмездные поступления  областного бюджета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668140,1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683128,3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677993,2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Дотации бюджетам субъектов РФ и муниципальных  районов области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120524,7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128236,2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128236,2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Субсидии бюджетам субъектов РФ и муниципальных  образований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97056,1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48018,5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47156,9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98,2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Субвенции бюджетам субъектов РФ и муниципальных  образований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417915,9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465354,5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461081,0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Иные межбюджетные трансферты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32249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41359,9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41359,9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межбюджетные поступления   (пожертвования)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260,7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260,7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Возврат остатков субвенций и субсидий</a:t>
                      </a: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-5,6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-101,5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-101,5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813972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921379,1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879629,8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95,5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" marR="2508" marT="25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B4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3600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Налоговые доходы бюджета Ершовского муниципального района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2132856"/>
            <a:ext cx="2880320" cy="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6" y="4500569"/>
          <a:ext cx="8429688" cy="1928826"/>
        </p:xfrm>
        <a:graphic>
          <a:graphicData uri="http://schemas.openxmlformats.org/drawingml/2006/table">
            <a:tbl>
              <a:tblPr/>
              <a:tblGrid>
                <a:gridCol w="896676"/>
                <a:gridCol w="1419737"/>
                <a:gridCol w="1443087"/>
                <a:gridCol w="896676"/>
                <a:gridCol w="1083484"/>
                <a:gridCol w="896676"/>
                <a:gridCol w="896676"/>
                <a:gridCol w="896676"/>
              </a:tblGrid>
              <a:tr h="10246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налог на вмененный доход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Акцизы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с/х налог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Транспортный налог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налоговые 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9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93 838,60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9039,1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21071,9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4622,3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8457,4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9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95062,3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7500,2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19432,2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5104,7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8689,5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9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102447,5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2056,5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22650,5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5324,3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15494,5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35516,4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3700,7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85720" y="571480"/>
          <a:ext cx="8643998" cy="460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863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86738" cy="7969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Структура неналоговых доходов и их соотношение с аналогичными показателями </a:t>
            </a: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2019-2021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годов представлена в графике:</a:t>
            </a:r>
            <a:endParaRPr lang="ru-RU" altLang="ru-RU" sz="2000" b="1" dirty="0" smtClean="0">
              <a:solidFill>
                <a:srgbClr val="002060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2844" y="1142984"/>
          <a:ext cx="885831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1" y="4786322"/>
          <a:ext cx="8644000" cy="1548772"/>
        </p:xfrm>
        <a:graphic>
          <a:graphicData uri="http://schemas.openxmlformats.org/drawingml/2006/table">
            <a:tbl>
              <a:tblPr/>
              <a:tblGrid>
                <a:gridCol w="1332286"/>
                <a:gridCol w="1490891"/>
                <a:gridCol w="1141959"/>
                <a:gridCol w="1252983"/>
                <a:gridCol w="1173682"/>
                <a:gridCol w="1173682"/>
                <a:gridCol w="1078517"/>
              </a:tblGrid>
              <a:tr h="785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сдачи в аренду земли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активов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сдачи в аренду мун. имущества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5414,7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207,1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5800,9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605,4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522,3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2616,4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5224,4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1381,2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10890,2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215,9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499,1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1788,4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15436" cy="7969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Динамика распределения расходов бюджета Ершовского муниципального района</a:t>
            </a:r>
            <a:endParaRPr lang="ru-RU" altLang="ru-RU" sz="2000" b="1" dirty="0" smtClean="0">
              <a:solidFill>
                <a:srgbClr val="002060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4" y="1037623"/>
          <a:ext cx="8715435" cy="5620814"/>
        </p:xfrm>
        <a:graphic>
          <a:graphicData uri="http://schemas.openxmlformats.org/drawingml/2006/table">
            <a:tbl>
              <a:tblPr/>
              <a:tblGrid>
                <a:gridCol w="3638309"/>
                <a:gridCol w="1216357"/>
                <a:gridCol w="1118762"/>
                <a:gridCol w="1216357"/>
                <a:gridCol w="1525650"/>
              </a:tblGrid>
              <a:tr h="31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                     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исполнено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исполнено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исполнения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1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Общегосударственные вопросы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102500,3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113677,6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102786,2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90,4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623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1607,6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1881,5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1827,4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97,1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1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экономика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69926,8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81534,5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65973,8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80,9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1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49,9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297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527698,0 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617773,1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604303,2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97,8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1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 и  кинематография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75995,2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54814,5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52346,1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95,5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1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Социальная политика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10934,0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14761,4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14655,3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99,3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1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Физическая культура и спорт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16675,8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19977,1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19304,7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96,6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1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 массовой информации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664,2 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934,2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865,7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92,7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472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государственного и муниципального долга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27,5 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14,9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957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1810,9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3078,0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3078,0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1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РАСХОДОВ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807890,2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908446,8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865155,3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Уважаемые жители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Ершовского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муниципального района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643966" cy="5000660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Одна из основных целей бюджетной политики - обеспечение большей прозрачности, открытости и доступности бюджетного процесса для жителей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Одним из инструментов обеспечения прозрачности и открытости бюджетного процесса для населения является реализация проекта – открытый бюджет. «Бюджет для граждан» - это аналитический материал, разрабатываемый в целях ознакомления граждан с основными целями, задачами и приоритетными направлениями бюджетной политики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района, обоснованиями бюджетных расходов, планируемыми и достигнутыми результатами использования бюджетных ассигнований.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Надеемся, что представление бюджета в понятной и доступной форме повысит уровень общественного участия жителей в бюджетном процессе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«Бюджет для граждан» размещается на официальном сайте администрации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pic>
        <p:nvPicPr>
          <p:cNvPr id="4" name="Рисунок 6" descr="ershov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04664"/>
            <a:ext cx="783998" cy="105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15436" cy="7969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Исполнение бюджета Ершовского муниципального района по расходам за 2021 год</a:t>
            </a:r>
            <a:endParaRPr lang="ru-RU" altLang="ru-RU" sz="2000" b="1" dirty="0" smtClean="0">
              <a:solidFill>
                <a:srgbClr val="002060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329642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714355"/>
          <a:ext cx="9144000" cy="6172188"/>
        </p:xfrm>
        <a:graphic>
          <a:graphicData uri="http://schemas.openxmlformats.org/drawingml/2006/table">
            <a:tbl>
              <a:tblPr/>
              <a:tblGrid>
                <a:gridCol w="6072198"/>
                <a:gridCol w="1289498"/>
                <a:gridCol w="1049273"/>
                <a:gridCol w="733031"/>
              </a:tblGrid>
              <a:tr h="415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Бюджетные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ассигнования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1.Программа муниципального образования </a:t>
                      </a: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"Развитие образования в </a:t>
                      </a:r>
                      <a:r>
                        <a:rPr lang="ru-RU" sz="1200" spc="-1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муниципальном районе до 2025 года"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pc="-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604486,6</a:t>
                      </a:r>
                      <a:endParaRPr lang="ru-RU" sz="1200" spc="-1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591370,9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2.Программа муниципального образования  "Защита прав потребителей в </a:t>
                      </a:r>
                      <a:r>
                        <a:rPr lang="ru-RU" sz="1200" spc="-1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муниципальном  районе на 2021-2025 годы"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15,6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400" spc="-1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3.Программа муниципального образования </a:t>
                      </a:r>
                      <a:r>
                        <a:rPr lang="ru-RU" sz="1200" b="0" kern="14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"Культура </a:t>
                      </a:r>
                      <a:r>
                        <a:rPr lang="ru-RU" sz="1200" b="0" kern="1400" spc="-1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b="0" kern="14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 до 2025 года"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54724,5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52256,1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4.Программа </a:t>
                      </a: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"Развитие физической культуры, спорта и молодежной политики </a:t>
                      </a:r>
                      <a:r>
                        <a:rPr lang="ru-RU" sz="1200" spc="-1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 до 2025 года"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19942,1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19269,7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5.Программа муниципального образования </a:t>
                      </a: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"Информационное общество </a:t>
                      </a:r>
                      <a:r>
                        <a:rPr lang="ru-RU" sz="1200" spc="-1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 на 2021-2025годы»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1185,2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1095,3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6.Программа муниципального образования </a:t>
                      </a:r>
                      <a:r>
                        <a:rPr lang="ru-RU" sz="1200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«Развитие муниципального управления </a:t>
                      </a:r>
                      <a:r>
                        <a:rPr lang="ru-RU" sz="1200" spc="-1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 до 2025 года»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3802,9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3744,0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7.Программа муниципального образования </a:t>
                      </a:r>
                      <a:r>
                        <a:rPr lang="ru-RU" sz="1200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"Развитие транспортной системы </a:t>
                      </a:r>
                      <a:r>
                        <a:rPr lang="ru-RU" sz="1200" spc="-1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 на 2021-2025 годы"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54956,8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39428,1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8.Программа муниципального образования "Профилактика правонарушений и терроризма,, противодействие незаконному обороту наркотических средств </a:t>
                      </a:r>
                      <a:r>
                        <a:rPr lang="ru-RU" sz="1200" spc="-1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spc="-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 до 2025 года"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11,6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9.Программа муниципального образования </a:t>
                      </a: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"Социальная поддержка и социальное обслуживание граждан </a:t>
                      </a:r>
                      <a:r>
                        <a:rPr lang="ru-RU" sz="1200" spc="-1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 на 2021-2025 годы"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8430,7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8235,0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10.Программа муниципального образования </a:t>
                      </a: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"Повышение </a:t>
                      </a:r>
                      <a:r>
                        <a:rPr lang="ru-RU" sz="1200" spc="-1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энергоэффективности</a:t>
                      </a: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энергосбережения в </a:t>
                      </a:r>
                      <a:r>
                        <a:rPr lang="ru-RU" sz="1200" spc="-1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муниципальном районе на 2021-2025 годы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5400,0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11."Обеспечение населения доступным  жильем и развитие жилищно-коммунальной инфраструктуры </a:t>
                      </a:r>
                      <a:r>
                        <a:rPr kumimoji="0" lang="ru-RU" sz="1200" b="0" kern="1200" spc="-1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Ершовского</a:t>
                      </a:r>
                      <a:r>
                        <a:rPr kumimoji="0" lang="ru-RU" sz="1200" b="0" kern="1200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района на 2021-2024 годы"</a:t>
                      </a:r>
                      <a:endParaRPr lang="ru-RU" sz="1200" b="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493,9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 Программа муниципального образования "Улучшение условий и охраны труда на рабочих местах в  </a:t>
                      </a:r>
                      <a:r>
                        <a:rPr lang="ru-RU" sz="1200" spc="-1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муниципальном районе на 2021-2025 годы"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23,0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13Программа муниципального образования "Профилактика  терроризма и экстремизма, а также минимизации и ликвидации последствий терроризма, экстремизма на территории  </a:t>
                      </a:r>
                      <a:r>
                        <a:rPr lang="ru-RU" sz="1200" spc="-1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 до 2025 года"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5.0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753477,9</a:t>
                      </a:r>
                      <a:endParaRPr lang="ru-RU" sz="12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721341,2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"/>
            <a:ext cx="8429684" cy="6429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Сведения о расходах бюджета на реализацию муниципальных программ Ершовского муниципального района</a:t>
            </a:r>
            <a:endParaRPr lang="ru-RU" altLang="ru-RU" sz="2000" b="1" dirty="0" smtClean="0">
              <a:solidFill>
                <a:srgbClr val="002060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001156" cy="857256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 eaLnBrk="1" hangingPunct="1"/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Муниципальная программа «Развитие системы образования на территории </a:t>
            </a:r>
            <a:r>
              <a:rPr lang="ru-RU" sz="1800" dirty="0" err="1" smtClean="0">
                <a:solidFill>
                  <a:schemeClr val="tx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Ершовского</a:t>
            </a:r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муниципального района </a:t>
            </a:r>
            <a:endParaRPr lang="ru-RU" sz="18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115616" y="1282750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47282" y="1325144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36296" y="1297597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2168" y="2024215"/>
            <a:ext cx="23910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17 </a:t>
            </a:r>
            <a:r>
              <a:rPr lang="ru-RU" dirty="0"/>
              <a:t>дошкольных организаций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2024214"/>
            <a:ext cx="316835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22 </a:t>
            </a:r>
            <a:r>
              <a:rPr lang="ru-RU" dirty="0"/>
              <a:t>учреждений общего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1938939"/>
            <a:ext cx="208823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  </a:t>
            </a:r>
            <a:r>
              <a:rPr lang="ru-RU" dirty="0" smtClean="0"/>
              <a:t>учреждения дополнительного </a:t>
            </a:r>
            <a:r>
              <a:rPr lang="ru-RU" dirty="0"/>
              <a:t>образования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2857496"/>
            <a:ext cx="2267744" cy="17145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898" y="4701040"/>
            <a:ext cx="2554276" cy="175432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Дошкольным образованием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охвачен 1451 воспитанник в 17 детских садах и 23 структурных подразделениях (26 дошкольных групп) на базе общеобразовательных организаций – актуальная очередность отсутствует.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1802" y="4714884"/>
            <a:ext cx="3286148" cy="159274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2021– 2022 учебном году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 общеобразовательных организациях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 обучаются 4106 учащихся     </a:t>
            </a:r>
          </a:p>
          <a:p>
            <a:pPr algn="just">
              <a:lnSpc>
                <a:spcPts val="13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11 классы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2020-2021 учебный году завершили 123 выпускника, все прошли государственную итоговую аттестацию в форме ЕГЭ. Аттестаты о среднем общем образовании получили 123 выпускника или 100%.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3702" y="4714884"/>
            <a:ext cx="2357454" cy="138499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дополнительным образовательным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программам (250 программ) в 2021 году обучались 3633 человека. Охват дополнительным образованием детей в возрасте от 5 до 18 лет составил 77,6 %.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14620"/>
            <a:ext cx="314327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28575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51539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2844" y="3357562"/>
            <a:ext cx="507209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0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увеличение охвата дошкольным образованием 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51%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56%;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30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-увеличение доли школьников, обучающихся по федеральным государственным образовательным стандартам с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77,6% до 85,5%;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30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-доля обучающихся, получающих горячее питание, увеличилась на 2 %;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30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-укомплектованность образовательных учреждений педагогическими кадрами, имеющими высшее образование, составляет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90%;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30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-охват детей и подростков дополнительным образованием составляет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76%;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30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-доля обучающихся, получивших аттестат о среднем общем образовании 100 %;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038" algn="l"/>
              </a:tabLs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увеличение доли образовательных учреждений, отвечающих современным требованиям к условиям осуществления образовательного процесса на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5%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0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71876"/>
            <a:ext cx="37861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4282" y="0"/>
            <a:ext cx="864399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2021 году на территории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района  функционировали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41 образовательная организация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- 22 общеобразовательные организации,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- 17 дошкольных образовательных организаций,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- 2 организации дополнительного образования детей.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Количество организаций, реализующих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дополнительные образовательные программы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25 (организации дополнительного образования –2, детские сады – 1, общеобразовательные организации – 22).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Дошкольным образованием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охвачен 1451 воспитанник в 17 детских садах и 23 структурных подразделениях (26 дошкольных групп) на базе общеобразовательных организаций – актуальная очередность отсутствует.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2021– 2022 учебном году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 общеобразовательных организациях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 обучаются 4106 учащихся, в том числе обучающихся 1 классов – 432. Во вторую смену обучаются 402 чел. (9,7%) - СОШ №1 г.Ершова, СОШ №2 г.Ершова, СОШ №3 г.Ершова, СОШ №4 г.Ершова, СОШ п.Учебный. Ежедневный подвоз организован для 346 обучающихся из 14 школ (задействован 21 автобус).</a:t>
            </a:r>
          </a:p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11 классы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2020-2021 учебный году завершили 123 выпускника, все прошли государственную итоговую аттестацию в форме ЕГЭ. Аттестаты о среднем общем образовании получили 123 выпускника или 100%.  В районе, по итогам 2020-2021 учебного года, 20 выпускников – получили золотую медаль «За отличие в учёбе», 1 выпускник – получил знак главы «За особые успехи в учёбе», 6 выпускников - награждены Почётным знаком Губернатора Саратовской области «За отличие в учёбе». 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48375" algn="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786058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9 классы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2020-2021 учебном году завершили 325 выпускников. Получили аттестаты об основном общем образовании 322 выпускника, из них 13 с отличием. 3 человека не прошли итоговую аттестацию и оставлены  на повторный год обучения.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642919"/>
            <a:ext cx="3929090" cy="3643337"/>
          </a:xfr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Проведена определенная работа 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сектором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опеки и попечительства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 отчетный период общее количество опекаемых (подопечных) детей составляет 141 человек. Детей, находящихся на воспитании в приемных семьях, в отчетном периоде  51 человек.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Неустроенных детей в нашем районе  нет.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Число детей – сирот и детей, оставшихся без попечения родителей, нуждающихся, в обеспечении жилым помещением  составляет 141 человек.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2022 году на территории г. Ершова продолжится строительство жилья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детей-сирот:10 домов по 9 квартир и сдача объектов в текущем году.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6512" indent="0" algn="just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04900" y="134865"/>
            <a:ext cx="6934200" cy="432048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828"/>
            <a:ext cx="4211237" cy="30321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7" y="714356"/>
            <a:ext cx="4572032" cy="2952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3714752"/>
            <a:ext cx="4929190" cy="3143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0522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714356"/>
            <a:ext cx="6643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714356"/>
            <a:ext cx="6215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-создание условий для равной доступности культурных благ, развития и реализации культурного и духовного потенциала каждой личности;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-поддержание стабильной общественно-политической обстановки,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общественных инициатив и целевых проектов общественных  объединений, некоммерческих организаций, направленных на гармонизацию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межнациональных отношений в ЕМР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000241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районе 33 учреждения культуры, в том числе  кинозал «Юбилейный»,  38 библиотек, 1 школа искусств.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течение года 8 народных коллективов  участвовали  в  областных, межмуниципальных конкурсах.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учреждениях культуры  города и района проведено 2536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досуговых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мероприятий, из них 1845 проведено в режиме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Количество присутствовавших на мероприятиях составило  32448 человек,  из них 276448  просмотры мероприятии в режиме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мероприятий для детей до 14 лет, составило 532,  из них 398 проведено в режиме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Количество присутствовавших 8963  человек из них 6020  просмотры мероприятий в режиме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Особое внимание уделяется гармонизации межнациональных отношений, проводились традиционные праздники Масленица (все населенные пункты), Сабантуй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Осинов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Гай),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Наурыз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Кушум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Орлов -Гай).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Кинозал «Юбилейный» посетило 11636 человек. Доля отечественных киносеансов составляет 50,2 %, выручка составила 2 100,2 тыс. 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3"/>
            <a:ext cx="8572560" cy="5000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Муниципальная программа «Культура Ершовского муниципального района Саратовской области»</a:t>
            </a:r>
            <a:endParaRPr lang="ru-RU" altLang="ru-RU" sz="2000" b="1" dirty="0" smtClean="0">
              <a:solidFill>
                <a:srgbClr val="002060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Borodina\Desktop\фото культура\_DSC03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429132"/>
            <a:ext cx="3429024" cy="2109780"/>
          </a:xfrm>
          <a:prstGeom prst="rect">
            <a:avLst/>
          </a:prstGeom>
          <a:noFill/>
        </p:spPr>
      </p:pic>
      <p:pic>
        <p:nvPicPr>
          <p:cNvPr id="1027" name="Picture 3" descr="C:\Users\Borodina\Desktop\фото культура\_DSC06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14818"/>
            <a:ext cx="414340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37548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Работники библиотек находятся в постоянном творческом поиске, совершенствуют свою работу и главное то, что библиотека становится любимым местом общения и досуга любителей книги, как взрослых, так и детей.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комплектование книжных фондов  за счет резервного фонда  Правительства 	РФ  выделено 159,9 тыс. руб., приобретено 455 книг.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ежегодной Акции 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Книгодар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 в  библиотеку поступило 2 292 книги.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средства, поступившие  от депутатов Саратовской областной Думы, в  сумме  50,0 тыс. руб., приобретено 185 книг.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течение года была подана заявка в Министерство культуры на получение  денежного поощрения лучшим  муниципальным учреждениям культуры сельских поселений и их работникам.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конкурса: Лучшим культурным учреждением признана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библиотека, грант составил 102,0 тыс. руб.,  Лучшим работником признана Горбунова Татьяна  Анатольевна, заведующая библиотекой  в п. Учебный, грант  составил 51,0 тыс. руб.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спонсорской помощи депутатов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Николая Васильевича Панкова и Ивана Анатольевича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Бабошкина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руководителя ООО "МТС 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Александра Григорьевича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Бесшапошникова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Доме культуры с. Черная Падина проведена замена 13 оконных блоков и 6 входных и внутренних дверей во всем здании.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71942"/>
            <a:ext cx="27860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143380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143380"/>
            <a:ext cx="27146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3" y="214290"/>
          <a:ext cx="8858312" cy="6495796"/>
        </p:xfrm>
        <a:graphic>
          <a:graphicData uri="http://schemas.openxmlformats.org/drawingml/2006/table">
            <a:tbl>
              <a:tblPr/>
              <a:tblGrid>
                <a:gridCol w="357191"/>
                <a:gridCol w="5143536"/>
                <a:gridCol w="785818"/>
                <a:gridCol w="928694"/>
                <a:gridCol w="798829"/>
                <a:gridCol w="844244"/>
              </a:tblGrid>
              <a:tr h="714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urier New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Среднее число мероприятий на 1 учреждение </a:t>
                      </a:r>
                      <a:r>
                        <a:rPr lang="ru-RU" sz="1200" spc="-30" dirty="0" err="1">
                          <a:latin typeface="Times New Roman"/>
                          <a:ea typeface="Times New Roman"/>
                          <a:cs typeface="Times New Roman"/>
                        </a:rPr>
                        <a:t>культурно-досугового</a:t>
                      </a: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 типа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435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440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285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urier New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1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Доля отремонтированных учреждений культуры от общего числа  учреждений культуры района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9,6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10,8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8,4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/>
                          <a:ea typeface="Calibri"/>
                          <a:cs typeface="Times New Roman"/>
                        </a:rPr>
                        <a:t>Размещение в средствах массовой информации, на официальном сайте администрации </a:t>
                      </a:r>
                      <a:r>
                        <a:rPr lang="ru-RU" sz="1200" spc="-3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200" spc="-3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 в сети «Интернет»  материалов о профилактике экстремизма и гармонизации межнациональных отношений в районе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Число посещений общедоступных библиотек на 1000 населения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5396,1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5396,3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5395,7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/>
                          <a:ea typeface="Calibri"/>
                          <a:cs typeface="Times New Roman"/>
                        </a:rPr>
                        <a:t>Число посещений учреждений культуры на 1000 населения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27,571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27,671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27, 721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Число новых поступлений в библиотечные фонды на 1000 населения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Число коллективов, имеющих звание «народный самодеятельный коллектив»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Книгообеспеченность одного пользователя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экз.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10,7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10,7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Число клубных формирований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281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284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  в мероприятиях национально-культурной направленности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280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/>
                          <a:ea typeface="Calibri"/>
                          <a:cs typeface="Times New Roman"/>
                        </a:rPr>
                        <a:t>Обеспеченность учреждений культуры необходимым оборудованием для осуществления уставной деятельности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Увеличение массовых мероприятий, направленных на гармонизацию межнациональных отношений в  Ершовском муниципальном  районе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Расширение числа участников мероприятий проводимых в рамках Программы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280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Размещение в средствах массовой информации, на официальном сайте администрации Ершовского муниципального района в сети «Интернет» материалов о профилактике экстремизма и гармонизации межнациональных отношений в  Ершовском муниципальном  районе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14356"/>
            <a:ext cx="59293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000109"/>
            <a:ext cx="592935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создание условий, обеспечивающих возможность гражданам систематически заниматься физической культурой и спортом; - создание условий и возможностей для успешной социализации и эффективной самореализации молодежи, развития ее потенциала в интересах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района; - создание условий для развития системы патриотического воспитания детей и молодежи;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создание условий для развития потенциала молодежи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278605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3"/>
            <a:ext cx="8572560" cy="5000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Муниципальная программа: «Развитие физической культуры, спорта и молодежной политики Ершовского муниципального района на 2017-2020годы»</a:t>
            </a:r>
            <a:endParaRPr lang="ru-RU" altLang="ru-RU" sz="1800" b="1" dirty="0" smtClean="0">
              <a:solidFill>
                <a:srgbClr val="002060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14282" y="2357430"/>
            <a:ext cx="8682046" cy="4500570"/>
          </a:xfrm>
        </p:spPr>
        <p:txBody>
          <a:bodyPr/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Сегодня мы гордимся спортивными объектами – ФОК, стадион «Юность». В городе проводятся районные, городские, корпоративные и областные соревнования.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Наиболее значимыми среди мероприятий в 2021 году были: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-зональный  этап областного турнира по футболу среди дворовых команд на Кубок Губернатора Саратовской области;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турнира по греко-римской борьбе среди юношей, посвященного памяти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Кагакова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В. А.;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-фестиваль « ГТО всей семьей!» среди семейных команд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района;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-участие  в региональном этапе зимнего фестиваля ВФСК «ГТО» среди обучающихся общеобразовательных организаций Саратовской области в городе Аткарске;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-зональные соревнования регионального этапа областного этапа Всероссийских соревнований юных футболистов «Кожаный мяч»;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-турнир по мини-футболу, посвященный памяти тренера- преподавателя Б.М.Котова;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велопарад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посвященный Дню Победы;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открытые соревнования по воздушно-силовой атлетике;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спортивный марафон, посвященный  Дню геолога;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соревнования  и турниры по видам спорта: греко-римская борьба , плавание, волейбол, баскетбол.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связи с пандемией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коронавируса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многие мероприятия проведены в формате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Также состоялись турниры по командным видам спорта: волейболу, баскетболу, мини-футболу, велись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онлайн-тренировки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онлайн-занятия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Спортивно-оздоровительной работой было охвачено 18 505 человек.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тестировании ВФСК «ГТО» в течение  2021 года приняли участие более 350 человек. Знак отличия Всероссийского физкультурно-спортивного комплекса «Готов к труду и обороне» получили 104 человека  из них: 80 – золотой знак отличия, 40 – серебряный знак, 2 – бронзовый.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G:\11.Отделу информатизации\03 Засухин Н.В\Для презентации\фото к докладу Божко И.Н\спорт\Screenshot_20210730-083326_Instagra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857232"/>
            <a:ext cx="23574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3571900" cy="264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643306" y="142852"/>
            <a:ext cx="53578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Основными направлениями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 работе с молодежью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является формирования патриотизма и гражданственности, развитие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формирование активной гражданской позиции.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прошедший год было проведено 69 мероприятий, в которых приняло участие 5190 представителей молодежного населения района.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Наиболее значимые мероприятия:                                                                                                                                          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месячник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военно-патритического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воспитания;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патриотичсекие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акции «Георгиевская ленточка», «Живая Память», «День неизвестного солдата», «Мы помним!», «Живой флаг».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канун траурной даты 80 -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летия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начала Великой отечественной войны волонтеры выложили из свечей огненную открытку памяти,  а в 4часа утра по московскому времени  на Центральной площади прошел  памятный митинг.  Значительную поддержку в патриотическом воспитании молодежи оказывают  общественные организации:  «Часовые Родины» и «Боевое Братство».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районе зарегистрировано 426 волонтеров, оказывающих значительную поддержку в  развитии социального партнерства  в нашем районе.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Это проведение акций:  «Развитие комфортной городской среды», экологические мероприятия,  различные опросы и  анкетирования.   Особенно,  необходимо отметить, участие волонтеров в   проведении голосования граждан по выбору общественных территорий, планируемых к благоустройству в 2022 году и участие в  проведении Всероссийской переписи населения.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Развитию творческого потенциала и формированию активной гражданской позиции способствовали  конкурс Эстрадного мастерства «Триумф»,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фестиваль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ершовской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молодежи.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Стало доброй традицией проведение встреч, награждение, вручение паспортов гражданина РФ. 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 декабре 2021 года прошло обновление Доски почета молодежи МО г. Ершов.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786182" y="0"/>
            <a:ext cx="5072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:\11.Отделу информатизации\03 Засухин Н.В\Для презентации\фото к докладу Божко И.Н\фото мол политика\7 встречи с молодежжью\IMG_20210610_1025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30718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11.Отделу информатизации\03 Засухин Н.В\Для презентации\фото к докладу Божко И.Н\фото мол политика\5 ОБЩЕСТВЕННЫЕ ОРГАНИЗАЦИИ\IMG_20210217_1418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714884"/>
            <a:ext cx="321471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11.Отделу информатизации\03 Засухин Н.В\Для презентации\фото к докладу Божко И.Н\фото мол политика\3 открытка из свечей\IMG-ba34c02a68cf305a3697db31d9f62bc7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5500702"/>
            <a:ext cx="257176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60512" y="124297"/>
            <a:ext cx="8101012" cy="5870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Что такое бюджет ?</a:t>
            </a:r>
            <a:endParaRPr lang="ru-RU" sz="3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idx="1"/>
          </p:nvPr>
        </p:nvSpPr>
        <p:spPr>
          <a:xfrm>
            <a:off x="107503" y="890338"/>
            <a:ext cx="2715773" cy="304271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987824" y="871957"/>
            <a:ext cx="3168352" cy="3637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6300192" y="890338"/>
            <a:ext cx="2772420" cy="3042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406" y="4613645"/>
            <a:ext cx="8430158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406" y="5501659"/>
            <a:ext cx="335348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1528" y="5519542"/>
            <a:ext cx="3204468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расходная часть превышает доходную, то бюджет формируется с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ДЕФИЦИТОМ</a:t>
            </a:r>
          </a:p>
        </p:txBody>
      </p:sp>
      <p:pic>
        <p:nvPicPr>
          <p:cNvPr id="13" name="Picture 14" descr="http://www.kz.all.biz/img/kz/service_catalog/small/72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02946"/>
            <a:ext cx="1417315" cy="124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3" y="142850"/>
          <a:ext cx="8858312" cy="6286545"/>
        </p:xfrm>
        <a:graphic>
          <a:graphicData uri="http://schemas.openxmlformats.org/drawingml/2006/table">
            <a:tbl>
              <a:tblPr/>
              <a:tblGrid>
                <a:gridCol w="6399494"/>
                <a:gridCol w="552843"/>
                <a:gridCol w="635325"/>
                <a:gridCol w="635325"/>
                <a:gridCol w="635325"/>
              </a:tblGrid>
              <a:tr h="4548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Ед. изм.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5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Подпрограмма 1 «Развитие физической культуры и спорта в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Ершовском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муниципальном районе»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Доля населения, регулярно занимающегося физической культурой и спортом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35,4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35,7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4,6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Доля детей и подростков, занимающихся в учреждениях дополнительного образования детей спортивной направленности района  и секциях общеобразовательных организаций района от общего числа детей в возрасте 6-18 лет (ежегодно)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33,7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34,3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Доля молодых людей,  вовлеченных в мероприятия, реализуемые по различным направлениям работы с молодежью на территории района от общего количества молодежи района (ежегодно)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37,5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37,7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5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Подпрограмма 2 «Молодежь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>
                          <a:latin typeface="Times New Roman"/>
                          <a:ea typeface="Calibri"/>
                          <a:cs typeface="Times New Roman"/>
                        </a:rPr>
                        <a:t>Количество молодых людей, задействованных в молодёжных и детских общественных организациях и объединениях, в общей численности молодёжи района   (ежегодное количество)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2770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Количество молодых людей, принимающих участие </a:t>
                      </a:r>
                      <a:r>
                        <a:rPr lang="ru-RU" sz="1200" spc="-20">
                          <a:latin typeface="Times New Roman"/>
                          <a:ea typeface="Calibri"/>
                          <a:cs typeface="Times New Roman"/>
                        </a:rPr>
                        <a:t>в массовых творческих, спортивных, научных и других мероприятиях, </a:t>
                      </a:r>
                      <a:r>
                        <a:rPr lang="ru-RU" sz="1200" spc="-40">
                          <a:latin typeface="Times New Roman"/>
                          <a:ea typeface="Calibri"/>
                          <a:cs typeface="Times New Roman"/>
                        </a:rPr>
                        <a:t>в общей численности молодёжи района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(ежегодно)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2900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Доля </a:t>
                      </a:r>
                      <a:r>
                        <a:rPr lang="ru-RU" sz="1200" spc="-30">
                          <a:latin typeface="Times New Roman"/>
                          <a:ea typeface="Calibri"/>
                          <a:cs typeface="Times New Roman"/>
                        </a:rPr>
                        <a:t> молодых людей, включенных в проекты </a:t>
                      </a:r>
                      <a:r>
                        <a:rPr lang="ru-RU" sz="1200" spc="-50">
                          <a:latin typeface="Times New Roman"/>
                          <a:ea typeface="Calibri"/>
                          <a:cs typeface="Times New Roman"/>
                        </a:rPr>
                        <a:t>развития социальной компетентности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(ежегодно)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20,8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22,8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26,8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5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Подпрограмма 3 «Патриотическое воспитание молодежи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Количество  клубов военно-патриотической направленности (ежегодно)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Количество юношей допризывного возраста, принимающих участие  в мероприятиях военно-патриотической направленности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Количество молодых людей, принимающих участие в деятельности молодёжных организаций, клубов патриотической и военно-патриотической направленности, школьных музеев и уголков боевой славы (ежегодно)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мы гордимся спортивными объектами – ФОК «Дельфин», стадион «Юность». В городе проводятся районные, городские, корпоративные и областные соревнования.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значимыми среди мероприятий в 2021 году были: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-зональный  этап областного турнира по футболу среди дворовых команд на Кубок Губернатора Саратовской области;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VIII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турнира по греко-римской борьбе среди юношей, посвященного памяти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Кагакова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В. А.;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-фестиваль « ГТО всей семьей!» среди семейных команд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района;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-участие  в региональном этапе зимнего фестиваля ВФСК «ГТО» среди обучающихся общеобразовательных организаций Саратовской области в городе Аткарске;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-зональные соревнования регионального этапа областного этапа Всероссийских соревнований юных футболистов «Кожаный мяч»;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-турнир по мини-футболу, посвященный памяти тренера- преподавателя Б.М.Котова;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-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велопарад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посвященный Дню Победы;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открытые соревнования по воздушно-силовой атлетике;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спортивный марафон, посвященный  Дню геолога;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соревнования  и турниры по видам спорта: греко-римская борьба , плавание, волейбол, баскетбол.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 связи с пандемией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коронавируса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многие мероприятия проведены в формате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онлайн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состоялись турниры по командным видам спорта: волейболу, баскетболу, мини-футболу, велись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онлайн-тренировки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онлайн-занятия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Спортивно-оздоровительной работой было охвачено 18 505 человек.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11.Отделу информатизации\03 Засухин Н.В\Для презентации\фото к докладу Божко И.Н\спорт\Screenshot_20210730-083410_Instagra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6"/>
            <a:ext cx="23762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11.Отделу информатизации\03 Засухин Н.В\Для презентации\фото к докладу Божко И.Н\спорт\гто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357694"/>
            <a:ext cx="29523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11.Отделу информатизации\03 Засухин Н.В\Для презентации\фото к докладу Божко И.Н\спорт\Screenshot_20210730-083522_Instagra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286256"/>
            <a:ext cx="29523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57620" y="714356"/>
            <a:ext cx="50720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Комплексное развитие транспортной инфраструктуры и обеспечения безопасности дорожного движения, ремонта и содержания автомобильных дорог на территории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Ожидаемые результаты реализации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качества, эффективности и доступности транспортного обслуживания населения и субъектов экономической деятельности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-обеспечение надежности и безопасности системы транспортной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инфраструктуры.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3"/>
            <a:ext cx="8572560" cy="5000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Муниципальная программа «Развитие транспортной системы Ершовского муниципального района»</a:t>
            </a:r>
            <a:endParaRPr lang="ru-RU" altLang="ru-RU" sz="1800" b="1" dirty="0" smtClean="0">
              <a:solidFill>
                <a:srgbClr val="002060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:\Users\Igor\Documents\Презентации\Итоги 2021\Дороги\IMG-edc9e95f8368ff130f08cbfa4e5443c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3500462" cy="250033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3214686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реализации муниципальной программы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транспортной системы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Ершовского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района»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выполнены следующие мероприятия на сумму 21 689,5 тыс. руб.: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зимнее и летнее содержание дорог района, освоено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3 478,5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руб.;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отремонтирован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автоподъезд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с.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Сокорная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Балка, протяженность дороги 1,150 км, ширина 4 м, освоено 4 006,1 тыс. руб.;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ямочный ремонт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автоподъезда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с.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Осинов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Гай, протяженность 9,0 км, освоено 3 998,64 тыс. руб.;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ремонт участка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автоподъезда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с. Чкалово, протяженность 1,100 км, освоено 5 813,9 тыс. руб.;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обустройство временной дороги к п. Южный, освоено  4 060,2 тыс.руб.;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По заключенным соглашениям с сельскими поселениями для оперативного решения вопросов содержания и ремонта дорожно-уличной сети муниципальным образованиям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были переданы соответствующие полномочия и межбюджетные трансферты.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2021  году дорожный фонд по 8 сельским поселениям составляет 12,8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руб., из них освоено в ходе зимнего и летнего  содержания  12,6 тыс. руб. (99,2 %).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протяженность автомобильных дорог, расположенных в черте городского поселения МО г. Ершов,  составляет 120,7  км. На содержание и ремонт дорог в  прошедшем году из бюджета городского поселения   было выделено 22248,6 тыс. руб.: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по зимнему и летнему содержанию дорог города на сумму 2645,0 тыс. руб.;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ямочному ремонту дорожно-уличной сети города на сумму 3 199,9 тыс. руб.;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проведены работ по укладке слоя износа на участках автомобильных дорог города на сумму 14 404,0  тыс. руб. по адресам: ул.   Московской, ул. Фрунзе,  ул. 40 лет ВЛКСМ,  ул.  Ломоносова;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ремонт дорожно-уличной сети в п. Учебный на сумму 1 999,7 тыс. руб.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Borodina\Desktop\logo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142985"/>
            <a:ext cx="114300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714623"/>
          <a:ext cx="8786874" cy="3930738"/>
        </p:xfrm>
        <a:graphic>
          <a:graphicData uri="http://schemas.openxmlformats.org/drawingml/2006/table">
            <a:tbl>
              <a:tblPr/>
              <a:tblGrid>
                <a:gridCol w="6698193"/>
                <a:gridCol w="720236"/>
                <a:gridCol w="720236"/>
                <a:gridCol w="648209"/>
              </a:tblGrid>
              <a:tr h="2086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показателя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Ед.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изм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2020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2021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Степень укомплектованности органов местного самоуправления материально-техническими средствами для решения вопросов местного значения;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56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Степень эффективной деятельности органов местного самоуправления.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56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Количество муниципальных служащих, прошедших обучение, повышение квалификации, переподготовку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служащих, прошедших обучение, повышение квалификации, переподготовку, от общего количества муниципальных служащих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33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Количество аттестованных муниципальных служащих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27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Доля аттестованных муниципальных служащих от общего количества муниципальных служащих, подлежащих аттестации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обучающих семинаров по вопросам правовой и кадровой работы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Доля принятых на территории района и соответствующих в полном объеме действующему законодательству правовых актов в сфере муниципальной службы от общего числа требуемых в соответствии с законодательством о муниципальной службе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3"/>
            <a:ext cx="8572560" cy="5000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муниципальная программа «Развитие муниципального управления Ершовского муниципального района до 2025года»</a:t>
            </a:r>
            <a:endParaRPr lang="ru-RU" altLang="ru-RU" sz="1800" b="1" dirty="0" smtClean="0">
              <a:solidFill>
                <a:srgbClr val="002060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928671"/>
            <a:ext cx="721523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программы: Повышение качества и эффективности административно- управленческих процессов, повышение уровня удовлетворенности населения предоставляемыми муниципальными услугами, содействие созданию комфортных условий проживания во всех населенных пунктах, содействие органам местного самоуправления поселений в реализации полномочий, определенных законодательством;</a:t>
            </a:r>
            <a:endParaRPr lang="ru-RU" sz="1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Создание условий для развития и совершенствования муниципальной службы в органах местного самоуправления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Ершовского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муниципального района;</a:t>
            </a:r>
            <a:endParaRPr lang="ru-RU" sz="1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Создание эффективной системы подготовки, переподготовки и повышения квалификации кадров для работы в органах местного самоуправления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Ершовского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муниципального района.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ovvolk.ru/wp-content/uploads/2019/01/%D0%AD%D0%BD%D0%B5%D1%80%D0%B3%D0%BE%D1%81%D0%B1%D0%B5%D1%80%D0%B5%D0%B6%D0%B5%D0%BD%D0%B8%D0%B5-2-1-1024x7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714356"/>
            <a:ext cx="278608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68" y="1142984"/>
            <a:ext cx="52149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1400" dirty="0" smtClean="0"/>
              <a:t>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объемов потребления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топливно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энергетических ресурсов при сохранении устойчивости функционирования учреждения.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Снижение финансовых затрат на оплату потребления топливно-энергетических ресурсов.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Сокращение потерь топливно-энергетических ресурсов.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Снижение финансовой нагрузки на районный бюджет.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292893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реализации мероприятий муниципальной программы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«Энергосбережение и    повышение  энергетической эффективности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муниципального района на   2021- 2025 годы»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монтажу газовых котлов внутреннего размещения в МДОУ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п.Садовый и МДОУ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Морозко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п.Лесной, до настоящего времени отапливаемый электрическим котлом. Произведена реконструкция котельной МОУ «СОШ с.Лобки» с установкой новых газовых котлов. По всем 3-м учреждениям проведены работы  по замене внутренней  системы отопления. Привлечено из областного бюджета 5,1 млн. руб. и  из районного бюджета   0,3 млн. руб.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5720" y="0"/>
            <a:ext cx="8572560" cy="6429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«Энергосбережение и повышение  энергетической эффективности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района на 2021-2025 годы» 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00100" y="4357694"/>
            <a:ext cx="7286676" cy="2214578"/>
            <a:chOff x="278196" y="2599144"/>
            <a:chExt cx="8352928" cy="3615740"/>
          </a:xfrm>
        </p:grpSpPr>
        <p:pic>
          <p:nvPicPr>
            <p:cNvPr id="8" name="Picture 1" descr="D:\Users\Igor\Documents\Презентации\Итоги 2021\Энергоэффективность\IMG-ed7afc4cf3c9c3d2f7d2777693244013-V.jpg"/>
            <p:cNvPicPr>
              <a:picLocks noChangeAspect="1" noChangeArrowheads="1"/>
            </p:cNvPicPr>
            <p:nvPr/>
          </p:nvPicPr>
          <p:blipFill>
            <a:blip r:embed="rId3" cstate="print"/>
            <a:srcRect t="6490" b="24279"/>
            <a:stretch>
              <a:fillRect/>
            </a:stretch>
          </p:blipFill>
          <p:spPr bwMode="auto">
            <a:xfrm>
              <a:off x="278196" y="2599144"/>
              <a:ext cx="2919189" cy="3592848"/>
            </a:xfrm>
            <a:prstGeom prst="rect">
              <a:avLst/>
            </a:prstGeom>
            <a:noFill/>
          </p:spPr>
        </p:pic>
        <p:pic>
          <p:nvPicPr>
            <p:cNvPr id="9" name="Picture 2" descr="D:\Users\Igor\Documents\Презентации\Итоги 2021\Энергоэффективность\IMG-4e25e07c13b91866a19d57b9a6691e34-V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24682" y="2599144"/>
              <a:ext cx="2694636" cy="3592848"/>
            </a:xfrm>
            <a:prstGeom prst="rect">
              <a:avLst/>
            </a:prstGeom>
            <a:noFill/>
          </p:spPr>
        </p:pic>
        <p:pic>
          <p:nvPicPr>
            <p:cNvPr id="10" name="Picture 2" descr="H:\Users\Nikola\Documents\Работа\Администрация\18.02.2022 Итоги 2021 года\IMG-de686d52135bc3ab5832dae0fa163204-V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319" y="2599144"/>
              <a:ext cx="2711805" cy="36157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7422" y="1000108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Соблюдение требований законодательства по охране труда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муниципальном районе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15716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14282" y="142852"/>
            <a:ext cx="8786874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Муниципальная программа  «Улучшение условий и охраны труда на рабочих местах в </a:t>
            </a:r>
            <a:r>
              <a:rPr lang="ru-RU" dirty="0" err="1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Ершовском</a:t>
            </a:r>
            <a:r>
              <a:rPr lang="ru-RU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 муниципальном районе </a:t>
            </a:r>
            <a:r>
              <a:rPr lang="ru-RU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на 2021-2025годы</a:t>
            </a:r>
            <a:r>
              <a:rPr lang="ru-RU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»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0" y="3991309"/>
          <a:ext cx="8501125" cy="2459110"/>
        </p:xfrm>
        <a:graphic>
          <a:graphicData uri="http://schemas.openxmlformats.org/drawingml/2006/table">
            <a:tbl>
              <a:tblPr/>
              <a:tblGrid>
                <a:gridCol w="596426"/>
                <a:gridCol w="5467222"/>
                <a:gridCol w="795233"/>
                <a:gridCol w="764121"/>
                <a:gridCol w="878123"/>
              </a:tblGrid>
              <a:tr h="3687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программы, наименование показателя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 эффективности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рабочих мест, на которых проведена специальная оценка условий труда, в общем количестве рабочих мест, подлежащих специальной оценке условий труда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работников, прошедших обучение по охране труда в специализированных организациях, к планируемой их численности в отчетном периоде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работников, прошедших медицинское освидетельствование (диспансеризацию) в общей численности работников, подлежащих обязательным периодическим медицинским осмотрам (диспансеризации) в отчетном периоде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2844" y="2000240"/>
            <a:ext cx="8858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Специалистами администрации ЕМР постоянно проводится мониторинг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условий и охраны труда в подведомственных учреждениях, предприятиях и организациях ЕМР в рамках контроля соблюдения трудового законодательства посредством рейдов. Проведено 6 выходов на предприятия с целью выявления нелегальной занятости и нарушений в сфере охраны труда совместно с надзорными органами. Специалистами администрации своевременно доводятся до руководителей предприятий и организаций, предпринимателей все обнов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ления нормативных правовых актов по управлению охраной труда посредством публикаций: в районной газете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Степной край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 ед., на официальном сайте администрации ЕМР-11 ед., электронной почтой-42 ед., листовки, памятки-10 ед. Количество обращений работодателей за устной консультацией по вопросам охраны труда-45 ед. Почти во всех предприятиях и учреждениях проведены проверки противопожарного режима, проведены повторные и внеплановые инструктажи. Проведены совещания руководящих составов организаций и учреждений по вопросам применения семи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золотых правил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охраны труда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857232"/>
            <a:ext cx="178591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857233"/>
            <a:ext cx="6572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- Снижение уровня незаконного потребления наркотиков жителями района, а также количества преступлений, связанных с незаконным оборотом наркотических средств и психотропных веществ; 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профилактики правонарушений с целью укрепления правопорядка и обеспечения общественной безопасности граждан; - снижение уровня преступности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571876"/>
            <a:ext cx="2143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2844" y="0"/>
            <a:ext cx="8858312" cy="7857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Муниципальная программа «Профилактика правонарушений и терроризма, противодействие незаконному обороту наркотических средств Ершовского муниципального района до  2025 года»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5" y="2214554"/>
          <a:ext cx="9001155" cy="2428844"/>
        </p:xfrm>
        <a:graphic>
          <a:graphicData uri="http://schemas.openxmlformats.org/drawingml/2006/table">
            <a:tbl>
              <a:tblPr/>
              <a:tblGrid>
                <a:gridCol w="555240"/>
                <a:gridCol w="6596203"/>
                <a:gridCol w="831881"/>
                <a:gridCol w="555240"/>
                <a:gridCol w="462591"/>
              </a:tblGrid>
              <a:tr h="1389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7" marR="32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площадь ежегодно выявленных  и уничтоженных очагов произрастания  дикорастущей конопли; </a:t>
                      </a: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кв.м.</a:t>
                      </a: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число лиц, охваченных профилактическими мероприятиями;</a:t>
                      </a: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4915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4956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лиц, ежегодно привлеченных к административной ответственности за  правонарушения, связанные с незаконным оборотом наркотиков;</a:t>
                      </a: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участников «Добровольной народной дружины»</a:t>
                      </a: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11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Охват учащихся внеурочной и каникулярной занятости </a:t>
                      </a: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32027" marR="32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4786322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Проведена акция под девизом «20 </a:t>
            </a:r>
            <a:r>
              <a:rPr lang="ru-RU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век-без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наркотиков». Администрацией совместно с сотрудниками полиции были проведены 10 рейдов в места проведения досуга молодежи.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Проведено 4 рейда по предупреждению реализации  смесей, не отвечающих требований безопасности для жизни и здоровья граждан. В газету «Степной край» даны две информации по первичной профилактике наркомании среди жителей района.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ходе проведения второго этапа Межведомственной комплексной оперативно-профилактической операции «Мак 2020-2021» привлечено 3 гражданина за употребление наркотических средств. Совместно с администрацией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 выявлено 3 очага произрастания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наркосодержащего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растения «Конопля» общей площадью 39 кв. метров. Данные очаги уничтожены, работа в данном направлении продолжается.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Полиция предупреждает, что употребление наркотических средств влечет не только административную, но и уголовную ответственность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786842" cy="6072206"/>
          </a:xfrm>
        </p:spPr>
        <p:txBody>
          <a:bodyPr/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программы:- повышение качества жизни отдельных категорий граждан ЕМР;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-создание условий для отдыха и оздоровление детей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737"/>
            <a:ext cx="550072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летний период 2021 года на базе 14 общеобразовательных организаций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влетних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оздоровительных лагерей с дневным пребыванием оздоровлено 183 ребёнка, 54 обучающихся оздоровлены в ЗДОЛ «Дельфин»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целях социальной поддержки подростков в возрасте от 14 до 18 лет на базе общеобразовательных организаций в 2021 году совместно с Центром занятости населения города Ершова временно трудоустроено 156 обучающихся.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Всего на организацию летнего отдыха и оздоровления детей направлено 1 963,4 тыс. рублей.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214678" y="4286256"/>
            <a:ext cx="5929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2844" y="142852"/>
            <a:ext cx="8786874" cy="6429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Муниципальная программа: «Социальная поддержка и социальное обслуживание граждан Ершовского муниципального района до 2025 года»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142984"/>
            <a:ext cx="31622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143636" y="4572009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4572008"/>
            <a:ext cx="2714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</p:txBody>
      </p:sp>
      <p:pic>
        <p:nvPicPr>
          <p:cNvPr id="10" name="Picture 4" descr="https://delfin-ershov.ru/uploads/s/q/r/w/qrwyvk3zso9s/img/full_e5Lgwfb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4392" y="4786322"/>
            <a:ext cx="3329608" cy="2071678"/>
          </a:xfrm>
          <a:prstGeom prst="rect">
            <a:avLst/>
          </a:prstGeom>
          <a:noFill/>
        </p:spPr>
      </p:pic>
      <p:pic>
        <p:nvPicPr>
          <p:cNvPr id="12" name="Picture 6" descr="https://delfin-ershov.ru/uploads/s/q/r/w/qrwyvk3zso9s/img/full_Bv9EmANk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4884"/>
            <a:ext cx="2928926" cy="214311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4282" y="3643314"/>
            <a:ext cx="89297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районе за государственными услугами и различными мерами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социальной поддержки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обратились 24 866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человек.Все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выплаты произведены в полном объеме на сумму 279,1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руб. (118,4 % к уровню прошлого года), все средства освоены.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Службой  субсидий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предоставлено 5,4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руб. или 108 % к уровню прошлого года (5,0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руб. – 2020г).  1008 семей получили субсидии  , из них имеющих доход ниже прожиточного минимума  -197 семей.</a:t>
            </a:r>
          </a:p>
        </p:txBody>
      </p:sp>
      <p:pic>
        <p:nvPicPr>
          <p:cNvPr id="14" name="Picture 2" descr="https://delfin-ershov.ru/uploads/s/q/r/w/qrwyvk3zso9s/img/full_qJEShtG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751766"/>
            <a:ext cx="2870630" cy="2106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928671"/>
            <a:ext cx="65008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857233"/>
            <a:ext cx="600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получение гражданами и организациями преимуществ от применения информационных и телекоммуникационных технологий; обеспечение информационной открытости органов местного самоуправления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786182" y="5286388"/>
            <a:ext cx="53578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8914" name="Picture 2" descr="C:\Users\user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1876"/>
            <a:ext cx="3571868" cy="3286124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14282" y="142852"/>
            <a:ext cx="8786874" cy="6429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Муниципальная программа «Информационное общество Ершовского муниципального района на 2017 – 2020 годы»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714489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реализации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национального проекта «Цифровая экономика Российской Федерации»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территории района с августа 2020 года реализуется проект «Цифровая платформа обратной связи» на базе Единого портала государственных услуг и функций.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Данный проект направлен на выявление проблем в различных сферах деятельности и нахождения оптимальных путей решений по ним.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настоящее время 94 организации являются участниками данного проекта. В рамках проекта было обеспечено интерактивное взаимодействие между организациями, органами местного самоуправления и населением.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3357562"/>
            <a:ext cx="51435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 за 2021 год поступило 67 обращений по  различным сферам деятельности или на 36% больше в сравнении с аналогичным периодом прошлого года. Основные вопросы: содержание дорог - 22 обращения, содержание территорий общего пользования -  18 обращений, сбор и вывоз мусора и бытовых отходов -  6 обращений, ремонт МКД -  6 обращений и др.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Помимо названных возможностей платформы обратной связи, серьезным направлением также, является проведение общественного голосования по социально-значимым проблемам. В течение прошлого года  проведено 9 опросов.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Одним словом, развитие информационного общества в Российской Федерации идет полным ходом, межведомственное взаимодействие уже переведено в электронную форму и не за горами, когда цифровая трансформация во всех отраслях экономики будет завершена на 100%.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9642" cy="511474"/>
          </a:xfrm>
        </p:spPr>
        <p:txBody>
          <a:bodyPr/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42852"/>
            <a:ext cx="9001156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населения доступным жильем и развитие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района на 2021-2025 годы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700" dirty="0" smtClean="0">
              <a:solidFill>
                <a:srgbClr val="002060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ach-rajon.ru/upload/iblock/6ff/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649155"/>
            <a:ext cx="7000924" cy="334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034" y="1142984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исполнения мероприятий по обеспечению жильем молодых семей, по муниципальной программе «Обеспечение населения доступным жильем и развитие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района на 2021-2025 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годы»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выдан сертификат 1 семье для приобретения жилого помещения на сумму 493,9 тыс. руб.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4048" y="1803640"/>
            <a:ext cx="395711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48680"/>
            <a:ext cx="396044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0360"/>
            <a:ext cx="460851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803640"/>
            <a:ext cx="46085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следующий за текущим финансовым годом.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2574902"/>
            <a:ext cx="460851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финансовых года, следующие за очередным финансовым годом.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3563574"/>
            <a:ext cx="87816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финансовый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предшествующий текущему финансовому году.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532327"/>
            <a:ext cx="878165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реализации прав населения муниципального образования (общественности) на участие в процессе принятия решений органами местного самоуправления посредством проведения собрания для публичного обсуждения проектов нормативных правовых актов муниципального образования и других общественно значимых вопросов.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85720" y="274320"/>
            <a:ext cx="8501122" cy="1011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Муниципальная программа «Защита прав потребителей в </a:t>
            </a:r>
            <a:r>
              <a:rPr kumimoji="0" lang="ru-RU" sz="1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Ершовском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 муниципальном районе на 2021-2025 годы»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1714488"/>
            <a:ext cx="507209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Создание условий для реализации потребителями своих прав,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установленных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Законом Российской Федерации «О защите прав потребителей» и нормативными актами Российской Федерации  и Саратовской области.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71876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результаты реализации 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количество оказанных бесплатных консультационных услуг в сфере защиты прав потребителей - 14;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количество распространенных печатных информационных материалов (буклетов, памяток, брошюр, плакатов и др.) направленных на повышение потребительской грамотности – 100 единиц 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количество публикаций и сообщений в средствах массовой информации, направленной на повышение потребительской грамотности – 31 единиц 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Количество граждан (потребителей, хозяйствующих субъектов), принявших участие в мероприятиях, направленных на правовое просвещение в сфере защиты прав потребителей – 104 единицы.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21474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Borodina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86454"/>
            <a:ext cx="7000924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9508"/>
            <a:ext cx="8928992" cy="6151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Социально-значимые проекты в </a:t>
            </a:r>
            <a:r>
              <a:rPr lang="ru-RU" sz="1800" dirty="0" err="1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Ершовском</a:t>
            </a: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 муниципальном районе Саратовской области в 2021 году</a:t>
            </a:r>
            <a:endParaRPr lang="ru-RU" sz="1800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857233"/>
            <a:ext cx="564360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 сентября в муниципальном общеобразовательном учреждении «Средняя общеобразовательная школа № 1 г. Ершова Саратовской области» состоялась церемония открытия Центра образования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технологической направленностей «Точка роста».</a:t>
            </a:r>
            <a:r>
              <a:rPr lang="ru-RU" sz="1400" b="1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школе появились профильные лаборатории:«Химико-биологическая лаборатория», «Физическая лаборатория», «Технологическая лаборатория», оснащенные современным оборудованием.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429000"/>
            <a:ext cx="550072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Собравшиеся совершили обзорную экскурсию по профильным лабораториям Центра, которую провели: учитель химии Татьяна Александровна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Хмелькова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учитель физики Елена Владимировна Понамарёва, учитель биологии Ольга Геннадьевна Кибиткина.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реализации Государственной программы Саратовской области «Развитие образования в Саратовской области» проведён ремонт спортивного зала в МОУ «СОШ с.Моховое» на сумму 1180,7 тыс. руб.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32861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500306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D:\Users\Igor\Documents\Презентации\Итоги 2021\Образование\СОШ Моховое\IMG-f33cb72573e9b013765a3ddfcebce9d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692630"/>
            <a:ext cx="3071834" cy="1879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116632"/>
            <a:ext cx="8822215" cy="102635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Межбюджетные трансферты представляемые из бюджета Ершовского муниципального района Саратовской области в бюджеты муниципальных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образований за 2021 год</a:t>
            </a:r>
            <a:endParaRPr lang="ru-RU" sz="1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85860"/>
          <a:ext cx="8715437" cy="4871976"/>
        </p:xfrm>
        <a:graphic>
          <a:graphicData uri="http://schemas.openxmlformats.org/drawingml/2006/table">
            <a:tbl>
              <a:tblPr/>
              <a:tblGrid>
                <a:gridCol w="792735"/>
                <a:gridCol w="1585472"/>
                <a:gridCol w="791807"/>
                <a:gridCol w="1187707"/>
                <a:gridCol w="1187707"/>
                <a:gridCol w="792735"/>
                <a:gridCol w="1188637"/>
                <a:gridCol w="1188637"/>
              </a:tblGrid>
              <a:tr h="417330"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Наименования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муниципальных районов и городских округов области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    2021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Исполнено 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том числе на: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том числе на: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0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на исполнение государственных полномочий по расчету и  предоставлению дотаций на выравнивание бюджетной обеспеченности поселений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трансферты, передаваемые бюджетам  сельских поселений из бюджета муниципального района на осуществление части полномочий по решению вопросов местного значения в соответствии с заключенными </a:t>
                      </a:r>
                      <a:r>
                        <a:rPr lang="ru-RU" sz="1000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соглашениями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на исполнение государственных полномочий по расчету и  предоставлению дотаций на выравнивание бюджетной обеспеченности поселений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трансферты, передаваемые бюджетам  сельских поселений из бюджета муниципального района на осуществление части полномочий по решению вопросов местного значения в соответствии с заключенными </a:t>
                      </a:r>
                      <a:r>
                        <a:rPr lang="ru-RU" sz="1000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соглашениями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Антоновское 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794,2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55,8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738,4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792,2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55,8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736,4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Декабристское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1705,2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95,6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1609,6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1705,1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95,6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1609,5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Марьевское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665,9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44,4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621,5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665,9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44,4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621,5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Миусское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1101,5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60,3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1041,2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988,5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60,3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928,2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Новокраснянское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1045,7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89,5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956,2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1045,7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89,5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956,2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Новорепинское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3214,3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149,2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3065,1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3214,2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149,2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3065,0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Новосельское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2672,9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160,2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2512,7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2672,8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160,2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2512,6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Перекопновское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2317,1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91,3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2225,8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2310,4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91,3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2219,1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г. Ершов</a:t>
                      </a: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1040,6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1040,6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1040,6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1040,6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14557,4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1786,9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12770,5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14435,4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1786,9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12648,5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10" marR="5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20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149508"/>
            <a:ext cx="8928992" cy="6151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Сведения об объеме муниципального долга Ершовского муниципального района на 01.01.2022 г.</a:t>
            </a:r>
            <a:endParaRPr lang="ru-RU" sz="1800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928665"/>
          <a:ext cx="8929717" cy="5429292"/>
        </p:xfrm>
        <a:graphic>
          <a:graphicData uri="http://schemas.openxmlformats.org/drawingml/2006/table">
            <a:tbl>
              <a:tblPr/>
              <a:tblGrid>
                <a:gridCol w="3227716"/>
                <a:gridCol w="973298"/>
                <a:gridCol w="973298"/>
                <a:gridCol w="973298"/>
                <a:gridCol w="1116947"/>
                <a:gridCol w="1102289"/>
                <a:gridCol w="562871"/>
              </a:tblGrid>
              <a:tr h="285908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latin typeface="Times New Roman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Вид долгового обязательства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 на 01.01.2021.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 на 01.04.2021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 01.07.2021.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 на 01.10.2021.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 01.01.2022.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latin typeface="Times New Roman"/>
                      </a:endParaRP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latin typeface="Times New Roman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Объем долга муниципального образования субъекта РФ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25151,10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25151,10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10000,00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10000,00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10000,00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latin typeface="Times New Roman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Долговые обязательства по видам: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latin typeface="Times New Roman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2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– Бюджетные кредиты, привлеченные от </a:t>
                      </a:r>
                      <a:b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других бюджетов бюджетной системы </a:t>
                      </a:r>
                      <a:b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Российской Федерации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25151,10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25151,10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10000,00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10000,00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10000,00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latin typeface="Times New Roman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3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– Кредиты, полученные от кредитных организаций 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latin typeface="Times New Roman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9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– Ценные бумаги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latin typeface="Times New Roman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9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– Муниципальные гарантии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latin typeface="Times New Roman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9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– Иные долговые обязательства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latin typeface="Times New Roman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908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latin typeface="Times New Roman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908">
                <a:tc gridSpan="6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08" marR="6008" marT="6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4525963"/>
          </a:xfrm>
        </p:spPr>
        <p:txBody>
          <a:bodyPr/>
          <a:lstStyle/>
          <a:p>
            <a:pPr marL="36512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информационно-аналитического материала «Открытый бюджет для граждан -  бюджет Ершовского муниципального района Саратовской области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2021год»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финансовое управление администрации Ершовского муниципального района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Контактная информация для граждан: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413100, Саратовская область, г. Ершов, ул. Интернациональная, д. 7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(845-64) 5-26-37,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fu_ershov@mail.ru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с 8-00 до 17-00. 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5-26-26 (106) Председатель комитета по финансовым вопросам, начальник финансового управления  администрации ЕМР – Рыбалкина Татьяна Михайловна   </a:t>
            </a:r>
          </a:p>
          <a:p>
            <a:pPr marL="36512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8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6632"/>
            <a:ext cx="8420072" cy="36004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Гражданин, его участие в бюджетном процессе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87624" y="591979"/>
            <a:ext cx="6934200" cy="432048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формировать доходную  часть бюджета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1146602"/>
            <a:ext cx="5272088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налогоплательщик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451450" y="1874269"/>
            <a:ext cx="484188" cy="42862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20" y="2337987"/>
            <a:ext cx="2245287" cy="16839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0232" y="3857628"/>
            <a:ext cx="527208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получатель социальных гарантий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06362" y="5000637"/>
            <a:ext cx="893013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социальные гарантии – расходная часть бюджета (образование, ЖКХ, культура, социальная политика, физическая культура и спорт и другие направления социальных гарантий населению)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51450" y="4572009"/>
            <a:ext cx="484188" cy="357190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64" y="5805070"/>
            <a:ext cx="1512168" cy="10101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5805070"/>
            <a:ext cx="1579395" cy="10529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5805070"/>
            <a:ext cx="1586335" cy="10529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5877272"/>
            <a:ext cx="1487220" cy="980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640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Административно-территориальное  деление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264" y="692696"/>
            <a:ext cx="8781652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Ершовский муниципальный район состоит из одиннадцати муниципальных образований: 1 городское поселение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поселений. Территория муниципального района заключается в границах, закрепленных действующим административно-территориальным устройством Саратовской области, площадью – 4300 км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Административный центр района – город Ершов.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границы Ершовского муниципального района входят: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муниципальное образование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Ершов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(город Ершов; поселок Учебный; поселок Прудовой; поселок Полуденный);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сельские поселения: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Антоновское муниципальное образование, Декабристское муниципальное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Марьевское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Миусское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Новокраснянское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Новорепинское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Новосельское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Перекопновское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1202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Организация и проведение публичных слушаний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264" y="692696"/>
            <a:ext cx="8781652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со статьей 28 Федерального закона от 6 октября 2003 года № 131-ФЗ "Об общих принципах организации местного самоуправления в Российской Федерации", статьей 12 Устава Ершовского муниципального района, Решением Собрания депутатов Ершовского муниципального района Саратовской области от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марта 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296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о порядке организации и проведения публичных слушаний в Ершовском муниципальном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районе» с изменениями от 29 июня 2018 г. № 70-397,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районного Собрания «Об утверждении отчета об исполнении бюджета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 проведены 20 мая 2022 года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одной из форм непосредственного осуществления жителями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местного самоуправления. Собранием депутатов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отчет был рассмотрен и утвержден 24 мая 2022 года.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5940" y="3429000"/>
            <a:ext cx="8784976" cy="50006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Основные показатели бюджета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264" y="4071942"/>
            <a:ext cx="878165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Исполнение  по доходам с учетом безвозмездных перечислений в отчетном периоде составило  879629,8 тыс. руб. (95,5% уточненным бюджетным назначениям отчетного периода), по расходам 865155,3 тыс. руб.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(95,2 % к уточненным бюджетным назначениям отчетного периода). Превышение расходов над доходами (дефицит бюджета) составляет -14474,5 тыс. руб.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4176825"/>
              </p:ext>
            </p:extLst>
          </p:nvPr>
        </p:nvGraphicFramePr>
        <p:xfrm>
          <a:off x="158800" y="5627959"/>
          <a:ext cx="8802116" cy="112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524">
                  <a:extLst>
                    <a:ext uri="{9D8B030D-6E8A-4147-A177-3AD203B41FA5}">
                      <a16:colId xmlns="" xmlns:a16="http://schemas.microsoft.com/office/drawing/2014/main" val="3283345710"/>
                    </a:ext>
                  </a:extLst>
                </a:gridCol>
                <a:gridCol w="1746587">
                  <a:extLst>
                    <a:ext uri="{9D8B030D-6E8A-4147-A177-3AD203B41FA5}">
                      <a16:colId xmlns="" xmlns:a16="http://schemas.microsoft.com/office/drawing/2014/main" val="3146752332"/>
                    </a:ext>
                  </a:extLst>
                </a:gridCol>
                <a:gridCol w="1745639">
                  <a:extLst>
                    <a:ext uri="{9D8B030D-6E8A-4147-A177-3AD203B41FA5}">
                      <a16:colId xmlns="" xmlns:a16="http://schemas.microsoft.com/office/drawing/2014/main" val="611458696"/>
                    </a:ext>
                  </a:extLst>
                </a:gridCol>
                <a:gridCol w="1714366">
                  <a:extLst>
                    <a:ext uri="{9D8B030D-6E8A-4147-A177-3AD203B41FA5}">
                      <a16:colId xmlns="" xmlns:a16="http://schemas.microsoft.com/office/drawing/2014/main" val="1317658949"/>
                    </a:ext>
                  </a:extLst>
                </a:gridCol>
              </a:tblGrid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1295071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доходов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727316.7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813972,0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879629,8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0466385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730499.9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807890,3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865155,3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661089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Дефицит (-)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3183.2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-6081,7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-14474,5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412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518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116633"/>
            <a:ext cx="8915052" cy="72007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Основные показатели социально-экономического развития Ершовского муниципального района Саратовской области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5" y="928671"/>
          <a:ext cx="8858310" cy="6009840"/>
        </p:xfrm>
        <a:graphic>
          <a:graphicData uri="http://schemas.openxmlformats.org/drawingml/2006/table">
            <a:tbl>
              <a:tblPr/>
              <a:tblGrid>
                <a:gridCol w="5803575"/>
                <a:gridCol w="1018245"/>
                <a:gridCol w="1018245"/>
                <a:gridCol w="1018245"/>
              </a:tblGrid>
              <a:tr h="1044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b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b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% к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прошлому году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населения (тыс. чел.)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Среднесписочная численность работающих (чел.)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8061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99,38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детей до 18 лет (чел.)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7577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7401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97,68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Фонд начисленной заработной платы работающих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3299,4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105,67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заработная плата (руб.)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32214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34321,1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106,54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Выплаты социального характера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(млн.руб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235,7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279,1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отгруженных товаров собственного производства, выполненных работ и услуг собственными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(млн.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2870,7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4545,1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158,33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валовой продукции сельского хозяйства (млн. руб.)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3525,4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4694,3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133,16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Оборот розничной торговли (млн. руб.)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2557,6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2986,2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Оборот общественного питания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(млн.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физических лиц, получающих доходы от предпринимательской и иной деятельности облагаемой налогом на доходы физических лиц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100,16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4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Чистый доход физических лиц, получающих доходы от предпринимательской и иной деятельности облагаемой налогом на доходы физических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руб.)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103,26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Денежные доходы населения (млн. руб.)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Денежные расходы и сбережения населения (млн. руб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429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Итоги социально – экономического  развития за 2021 год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60363" algn="just">
              <a:tabLst>
                <a:tab pos="-180975" algn="l"/>
              </a:tabLs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2021 год был богат на юбилейные события в масштабах страны, нашего региона, предприятий области. Несомненно, они стали для всех объединяющим началом на современном этапе жизни, очень сложным из-за пандемии – с непривычными условиями, правилами, с жесткими требованиями. Но тем важнее были общие дела, добрые поступки, ободряющие слова, которые поддерживали и давали всем новые силы..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i="1" u="sng" dirty="0" smtClean="0">
                <a:latin typeface="Times New Roman" pitchFamily="18" charset="0"/>
                <a:cs typeface="Times New Roman" pitchFamily="18" charset="0"/>
              </a:rPr>
              <a:t>Демографическая обстановка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Численность населения муниципального района – 34020  человек, из них – 18,4 тыс. человек городских жителей (54,0%) и  15,6 тыс. чел. сельских (46,0%). Средняя продолжительность жизни  – 70 лет, в том числе мужчин – 68 лет, женщин – 72 года. Численность пенсионеров -  12 414 человек. Ежегодно мы наблюдаем уменьшение населения, спад рождаемости, 2021 год не стал исключением. Родилось 293 ребенка (254 ребенка – 2020 г. =115,4%), смертность составила – 935 человек (609 чел. – 2020 г. =153,5%) 115, 4 %. Смертность превысила рождаемость в 3,2 раза.</a:t>
            </a:r>
          </a:p>
          <a:p>
            <a:pPr algn="ctr"/>
            <a:r>
              <a:rPr lang="ru-RU" sz="1100" b="1" i="1" u="sng" dirty="0" smtClean="0">
                <a:latin typeface="Times New Roman" pitchFamily="18" charset="0"/>
                <a:cs typeface="Times New Roman" pitchFamily="18" charset="0"/>
              </a:rPr>
              <a:t>Рынок труда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Численность трудоспособного населения района –около 18190  человек. Численность работающих граждан по полному кругу отчитывающихся организаций- 8075человек (92% к 01.01.2021 г.),  среднесписочная численность в экономике 7946 человек. За содействием в поиске подходящей работы обратилось 663 человека, это на 34% меньше в сравнении с аналогичным периодом прошлого года. Численность граждан, зарегистрированных в качестве безработных, составила 275 человек. Уровень безработицы снизился до 0,3%. Рынок труда в районе восстановился до показателей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допандемийного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периода. Число вакансий составило 307 единиц. Обращаю ваше внимание, что как и в 2020 году, помимо  вакансий по рабочим профессиям (119), 188 вакансий относятся к категории интеллектуального и хорошо оплачиваемого труда (врачи, педагоги (31), работники правоохранительных органов, агрономы, специалисты, инженеры).</a:t>
            </a:r>
          </a:p>
          <a:p>
            <a:pPr algn="ctr"/>
            <a:r>
              <a:rPr lang="ru-RU" sz="1100" b="1" i="1" u="sng" dirty="0" smtClean="0">
                <a:latin typeface="Times New Roman" pitchFamily="18" charset="0"/>
                <a:cs typeface="Times New Roman" pitchFamily="18" charset="0"/>
              </a:rPr>
              <a:t>Уровень жизни и доходов населения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Размер среднемесячной заработной платы по крупным и средним предприятиям района увеличился на 102,5 %  к уровню 01.01.2021 г. 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прогнозно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составил 34 376,8 руб., однако более 25% рабочего населения на сегодняшний день получают минимальную заработную плату.  Средний размер назначенных пенсий составляет – 14 569,08 руб. (106,74 % к уровню 01.01.2020 </a:t>
            </a:r>
            <a:r>
              <a:rPr lang="ru-RU" sz="1100" dirty="0" smtClean="0"/>
              <a:t>г.).</a:t>
            </a:r>
          </a:p>
          <a:p>
            <a:pPr algn="ctr"/>
            <a:r>
              <a:rPr lang="ru-RU" sz="1100" b="1" i="1" u="sng" dirty="0" smtClean="0">
                <a:latin typeface="Times New Roman" pitchFamily="18" charset="0"/>
                <a:cs typeface="Times New Roman" pitchFamily="18" charset="0"/>
              </a:rPr>
              <a:t>Исполнение консолидированного бюджета </a:t>
            </a:r>
            <a:r>
              <a:rPr lang="ru-RU" sz="1100" b="1" i="1" u="sng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100" b="1" i="1" u="sng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Доходы бюджета в прошлом году достигли 1 002  млн. руб. с темпом роста 100,9%, прирост по сравнению с предыдущим годом – 8,8 млн. руб. Важно, что в структуре доходов высокие темпы демонстрирует налог на доходы физических лиц, рост которого составил 1,4% и налог на имущество  36,2%.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Расходная часть консолидированного бюджета исполнена в сумме  996,6 млн. руб., что на  3,7 млн. руб. ниже   2019 года. Наибольший удельный вес в расходах консолидированного бюджета занимают расходы на социально-культурную сферу -  63,4 % (образование 83.5%, культура 12,0 %, физическая культура и спорт  2,7 %, социальная политика 1,8 %).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Сегодня, существенной проблемой практически всех муниципальных образований является низкий уровень бюджетной обеспеченности, низкий уровень собственных доходов.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Среди 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основных проблем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исполнения консолидированного бюджета  в 2020 году можно отметить следующие: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замедление темпов роста поступлений НДФЛ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от крупных предприятий ЕМР в связи с уменьшением фонда оплаты труда, сокращением выплат стимулирующего характера, снижением среднесписочной численности сотрудников, снижением объемов производства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Задача  работодателей   стабилизировать ситуацию на предприятиях, принять все меры по недопущению снижения поступлений налоговых платежей в бюджеты различных уровней;</a:t>
            </a: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низкий рост налоговой базы по имущественным налогам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Причиной тому остается не оформление гражданами прав собственности на земельные участки и объекты недвижимости, расположенные на территории поселений. Проведено 57 проверок физических лиц, по итогам проверок были выявлены и установлены  нарушения, часть из которых устранены, 14 предписаний перешли на 2021 год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29145</TotalTime>
  <Words>6703</Words>
  <Application>Microsoft Office PowerPoint</Application>
  <PresentationFormat>Экран (4:3)</PresentationFormat>
  <Paragraphs>1193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Техническая</vt:lpstr>
      <vt:lpstr>    </vt:lpstr>
      <vt:lpstr>Уважаемые жители Ершовского муниципального района</vt:lpstr>
      <vt:lpstr>Что такое бюджет 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Доходы бюджета</vt:lpstr>
      <vt:lpstr>Слайд 15</vt:lpstr>
      <vt:lpstr>Слайд 16</vt:lpstr>
      <vt:lpstr>Налоговые доходы бюджета Ершовского муниципального района</vt:lpstr>
      <vt:lpstr>Структура неналоговых доходов и их соотношение с аналогичными показателями 2019-2021 годов представлена в графике:</vt:lpstr>
      <vt:lpstr>Динамика распределения расходов бюджета Ершовского муниципального района</vt:lpstr>
      <vt:lpstr>Исполнение бюджета Ершовского муниципального района по расходам за 2021 год</vt:lpstr>
      <vt:lpstr>Сведения о расходах бюджета на реализацию муниципальных программ Ершовского муниципального района</vt:lpstr>
      <vt:lpstr>Муниципальная программа «Развитие системы образования на территории Ершовского муниципального района </vt:lpstr>
      <vt:lpstr>Слайд 23</vt:lpstr>
      <vt:lpstr>Слайд 24</vt:lpstr>
      <vt:lpstr>Муниципальная программа «Культура Ершовского муниципального района Саратовской области»</vt:lpstr>
      <vt:lpstr>Слайд 26</vt:lpstr>
      <vt:lpstr>Слайд 27</vt:lpstr>
      <vt:lpstr>Муниципальная программа: «Развитие физической культуры, спорта и молодежной политики Ершовского муниципального района на 2017-2020годы»</vt:lpstr>
      <vt:lpstr>Слайд 29</vt:lpstr>
      <vt:lpstr>Слайд 30</vt:lpstr>
      <vt:lpstr>Слайд 31</vt:lpstr>
      <vt:lpstr>Муниципальная программа «Развитие транспортной системы Ершовского муниципального района»</vt:lpstr>
      <vt:lpstr>муниципальная программа «Развитие муниципального управления Ершовского муниципального района до 2025года»</vt:lpstr>
      <vt:lpstr>Слайд 34</vt:lpstr>
      <vt:lpstr>Слайд 35</vt:lpstr>
      <vt:lpstr>Слайд 36</vt:lpstr>
      <vt:lpstr>Слайд 37</vt:lpstr>
      <vt:lpstr>Слайд 38</vt:lpstr>
      <vt:lpstr>Слайд 39</vt:lpstr>
      <vt:lpstr>Муниципальная программа «Защита прав потребителей в Ершовском муниципальном районе на 2021-2025 годы»</vt:lpstr>
      <vt:lpstr>Социально-значимые проекты в Ершовском муниципальном районе Саратовской области в 2021 году</vt:lpstr>
      <vt:lpstr>Межбюджетные трансферты представляемые из бюджета Ершовского муниципального района Саратовской области в бюджеты муниципальных образований за 2021 год</vt:lpstr>
      <vt:lpstr>Сведения об объеме муниципального долга Ершовского муниципального района на 01.01.2022 г.</vt:lpstr>
      <vt:lpstr>Слайд 44</vt:lpstr>
    </vt:vector>
  </TitlesOfParts>
  <Company>2222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cp:lastModifiedBy>Пользователь Windows</cp:lastModifiedBy>
  <cp:revision>2292</cp:revision>
  <dcterms:created xsi:type="dcterms:W3CDTF">2013-04-17T07:52:47Z</dcterms:created>
  <dcterms:modified xsi:type="dcterms:W3CDTF">2022-06-29T06:11:09Z</dcterms:modified>
</cp:coreProperties>
</file>